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y="6858000" cx="9144000"/>
  <p:notesSz cx="6858000" cy="9144000"/>
  <p:embeddedFontLst>
    <p:embeddedFont>
      <p:font typeface="Lexend Light"/>
      <p:regular r:id="rId62"/>
      <p:bold r:id="rId63"/>
    </p:embeddedFont>
    <p:embeddedFont>
      <p:font typeface="Outfit"/>
      <p:regular r:id="rId64"/>
      <p:bold r:id="rId65"/>
    </p:embeddedFont>
    <p:embeddedFont>
      <p:font typeface="Lexend Medium"/>
      <p:regular r:id="rId66"/>
      <p:bold r:id="rId67"/>
    </p:embeddedFont>
    <p:embeddedFont>
      <p:font typeface="Lexend"/>
      <p:regular r:id="rId68"/>
      <p:bold r:id="rId69"/>
    </p:embeddedFont>
    <p:embeddedFont>
      <p:font typeface="Archivo Black"/>
      <p:regular r:id="rId70"/>
    </p:embeddedFont>
    <p:embeddedFont>
      <p:font typeface="Gill Sans"/>
      <p:regular r:id="rId71"/>
      <p:bold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布丁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2" Type="http://schemas.openxmlformats.org/officeDocument/2006/relationships/font" Target="fonts/GillSans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GillSans-regular.fntdata"/><Relationship Id="rId70" Type="http://schemas.openxmlformats.org/officeDocument/2006/relationships/font" Target="fonts/ArchivoBlack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LexendLight-regular.fntdata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Outfit-regular.fntdata"/><Relationship Id="rId63" Type="http://schemas.openxmlformats.org/officeDocument/2006/relationships/font" Target="fonts/LexendLight-bold.fntdata"/><Relationship Id="rId22" Type="http://schemas.openxmlformats.org/officeDocument/2006/relationships/slide" Target="slides/slide17.xml"/><Relationship Id="rId66" Type="http://schemas.openxmlformats.org/officeDocument/2006/relationships/font" Target="fonts/LexendMedium-regular.fntdata"/><Relationship Id="rId21" Type="http://schemas.openxmlformats.org/officeDocument/2006/relationships/slide" Target="slides/slide16.xml"/><Relationship Id="rId65" Type="http://schemas.openxmlformats.org/officeDocument/2006/relationships/font" Target="fonts/Outfit-bold.fntdata"/><Relationship Id="rId24" Type="http://schemas.openxmlformats.org/officeDocument/2006/relationships/slide" Target="slides/slide19.xml"/><Relationship Id="rId68" Type="http://schemas.openxmlformats.org/officeDocument/2006/relationships/font" Target="fonts/Lexend-regular.fntdata"/><Relationship Id="rId23" Type="http://schemas.openxmlformats.org/officeDocument/2006/relationships/slide" Target="slides/slide18.xml"/><Relationship Id="rId67" Type="http://schemas.openxmlformats.org/officeDocument/2006/relationships/font" Target="fonts/LexendMedium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Lexend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12-11T05:53:31.721">
    <p:pos x="450" y="844"/>
    <p:text>可請他講中文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3BxQbQ8xKk-c3w5aVk3dVqotCY7r7k-7Pg3gbFA3nXQ/edit?usp=sharing" TargetMode="External"/><Relationship Id="rId3" Type="http://schemas.openxmlformats.org/officeDocument/2006/relationships/hyperlink" Target="https://rb.gy/lfbi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15e1caf4bc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15e1caf4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https://docs.google.com/presentation/d/13BxQbQ8xKk-c3w5aVk3dVqotCY7r7k-7Pg3gbFA3nXQ/edit?usp=sharing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https://rb.gy/lfbiit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1c413ed54b_0_10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1c413ed54b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1c413ed54b_0_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1c413ed54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1c413ed54b_0_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1c413ed54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1c413ed54b_0_1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1c413ed54b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1c413ed54b_0_1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1c413ed54b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1c413ed54b_0_1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1c413ed54b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1c413ed54b_0_19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1c413ed54b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1c413ed54b_0_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1c413ed54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1c413ed54b_0_2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1c413ed54b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1c413ed54b_0_2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1c413ed54b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15e1caf4bc_2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15e1caf4b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1c413ed54b_0_2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1c413ed54b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1c413ed54b_0_2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1c413ed54b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1c413ed54b_0_3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1c413ed54b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c413ed54b_0_5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1c413ed54b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1c413ed54b_0_5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1c413ed54b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1c413ed54b_0_4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31c413ed54b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1c413ed54b_0_47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31c413ed54b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1c413ed54b_0_4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1c413ed54b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1c413ed54b_0_49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31c413ed54b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1c413ed54b_0_50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1c413ed54b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15e1caf4bc_2_3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15e1caf4bc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c413ed54b_0_6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1c413ed54b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1c413ed54b_0_5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1c413ed54b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1c413ed54b_0_58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1c413ed54b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1c413ed54b_0_33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1c413ed54b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1c413ed54b_0_3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1c413ed54b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1c413ed54b_0_4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31c413ed54b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1c413ed54b_0_4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1c413ed54b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1c413ed54b_0_43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31c413ed54b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1c413ed54b_0_70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31c413ed54b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5d9d930289a1f3d8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5d9d930289a1f3d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7407eb2536_0_1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7407eb2536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環境配置篇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教材來源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實作1-1. \n開啟Colab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認識\nJupyter\nNotebook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檔案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程式碼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實作1-2. \n分析檔案\n並儲存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1c413ed54b_0_6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1c413ed54b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1c413ed54b_0_6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1c413ed54b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1c413ed54b_0_6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31c413ed54b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1c413ed54b_0_67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1c413ed54b_0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1d61e68aec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31d61e68a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31d61e68aec_0_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31d61e68ae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1c413ed54b_0_29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1c413ed54b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31c413ed54b_0_6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31c413ed54b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1c413ed54b_0_6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1c413ed54b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31c413ed54b_1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31c413ed54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76aaf76862_0_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76aaf7686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1c413ed54b_1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31c413ed54b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31c413ed54b_1_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31c413ed54b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1c413ed54b_1_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1c413ed54b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31c413ed54b_0_7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31c413ed54b_0_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31c413ed54b_0_7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31c413ed54b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15e1caf4bc_2_25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15e1caf4bc_2_2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19362d8bab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319362d8b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c413ed54b_0_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1c413ed54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1c413ed54b_0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1c413ed54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1c413ed54b_0_2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1c413ed54b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1c413ed54b_0_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1c413ed54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d.pulipuli.info/aHR0cHM6Ly9zY3JpcHQuZ29vZ2xlLmNvbS9tYWNyb3Mvcy9BS2Z5Y2J5TnYwWVVJeFRBOGY2eXRkTER1cjRya2VVNDZxbzR5MEF3c2xSYUlLWXdaZmJCQ3U1My1JREMzZGFZQXNieTk3NEQvZXhlYw==/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結束 空白">
  <p:cSld name="TITLE_2_1_1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ht">
  <p:cSld name="TITLE_AND_BODY_1_3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47" name="Google Shape;147;p1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48" name="Google Shape;148;p1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52" name="Google Shape;152;p1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53" name="Google Shape;153;p1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6" name="Google Shape;156;p1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57" name="Google Shape;157;p1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0" name="Google Shape;160;p11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1" name="Google Shape;161;p11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2" name="Google Shape;162;p11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3" name="Google Shape;163;p11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4" name="Google Shape;164;p1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5" name="Google Shape;165;p11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66" name="Google Shape;166;p11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標題ht">
  <p:cSld name="TITLE_AND_BODY_1_3_1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73" name="Google Shape;173;p1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74" name="Google Shape;174;p1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" name="Google Shape;177;p1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78" name="Google Shape;178;p1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79" name="Google Shape;179;p1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" name="Google Shape;182;p1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6" name="Google Shape;186;p12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7" name="Google Shape;187;p12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8" name="Google Shape;188;p12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12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12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91" name="Google Shape;191;p12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2" name="Google Shape;192;p1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3" name="Google Shape;193;p12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94" name="Google Shape;194;p12"/>
          <p:cNvSpPr txBox="1"/>
          <p:nvPr>
            <p:ph idx="8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v">
  <p:cSld name="TITLE_AND_BODY_1_3_1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13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1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04" name="Google Shape;204;p1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05" name="Google Shape;205;p1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" name="Google Shape;208;p1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09" name="Google Shape;209;p1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10" name="Google Shape;210;p1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" name="Google Shape;213;p1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14" name="Google Shape;214;p1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7" name="Google Shape;217;p1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8" name="Google Shape;218;p13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19" name="Google Shape;219;p13"/>
          <p:cNvSpPr txBox="1"/>
          <p:nvPr>
            <p:ph idx="5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補充">
  <p:cSld name="TITLE_AND_BODY_1_4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p1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4" name="Google Shape;224;p1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8" name="Google Shape;228;p1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29" name="Google Shape;229;p1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結尾">
  <p:cSld name="TITLE_AND_BODY_1_4_3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3" name="Google Shape;233;p1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4" name="Google Shape;234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" name="Google Shape;238;p1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rgbClr val="783F04"/>
              </a:buClr>
              <a:buSzPts val="2200"/>
              <a:buFont typeface="Lexend Medium"/>
              <a:buNone/>
              <a:defRPr>
                <a:solidFill>
                  <a:srgbClr val="783F04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240" name="Google Shape;240;p15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文字為主">
  <p:cSld name="TITLE_AND_BODY_1_4_2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  <a:defRPr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>
                <a:solidFill>
                  <a:srgbClr val="FFFFFF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p1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1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249" name="Google Shape;249;p1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白底大字">
  <p:cSld name="TITLE_AND_BODY_1_4_1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3" name="Google Shape;253;p17"/>
          <p:cNvSpPr txBox="1"/>
          <p:nvPr>
            <p:ph type="title"/>
          </p:nvPr>
        </p:nvSpPr>
        <p:spPr>
          <a:xfrm>
            <a:off x="715550" y="3117154"/>
            <a:ext cx="77130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4" name="Google Shape;254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1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59" name="Google Shape;259;p17"/>
          <p:cNvSpPr txBox="1"/>
          <p:nvPr>
            <p:ph idx="3" type="body"/>
          </p:nvPr>
        </p:nvSpPr>
        <p:spPr>
          <a:xfrm>
            <a:off x="715550" y="3929198"/>
            <a:ext cx="7713000" cy="24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17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大字">
  <p:cSld name="BIG_NUMBER_1_1"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65" name="Google Shape;265;p1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66" name="Google Shape;266;p1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67" name="Google Shape;267;p1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68" name="Google Shape;268;p1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0" name="Google Shape;270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4" name="Google Shape;274;p1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" type="blank">
  <p:cSld name="BLANK">
    <p:bg>
      <p:bgPr>
        <a:noFill/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 簡化">
  <p:cSld name="BLANK_1">
    <p:bg>
      <p:bgPr>
        <a:noFill/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‹#›</a:t>
            </a:fld>
            <a:endParaRPr sz="13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2 章節h2">
  <p:cSld name="TITLE_2_1_1_1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投影片主題說明">
  <p:cSld name="CUSTOM_3_2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84" name="Google Shape;284;p2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85" name="Google Shape;285;p2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86" name="Google Shape;286;p2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87" name="Google Shape;287;p2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88" name="Google Shape;288;p2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0" name="Google Shape;290;p21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91" name="Google Shape;291;p2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2" name="Google Shape;292;p21"/>
          <p:cNvSpPr txBox="1"/>
          <p:nvPr/>
        </p:nvSpPr>
        <p:spPr>
          <a:xfrm>
            <a:off x="895275" y="1842700"/>
            <a:ext cx="65625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投影片工具連結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u="sng">
                <a:solidFill>
                  <a:schemeClr val="hlink"/>
                </a:solidFill>
                <a:latin typeface="Lexend Light"/>
                <a:ea typeface="Lexend Light"/>
                <a:cs typeface="Lexend Light"/>
                <a:sym typeface="Lexend Light"/>
                <a:hlinkClick r:id="rId2"/>
              </a:rPr>
              <a:t>https://wd.pulipuli.info/aHR0cHM6Ly9zY3JpcHQuZ29vZ2xlLmNvbS9tYWNyb3Mvcy9BS2Z5Y2J5TnYwWVVJeFRBOGY2eXRkTER1cjRya2VVNDZxbzR5MEF3c2xSYUlLWXdaZmJCQ3U1My1JREMzZGFZQXNieTk3NEQvZXhlYw==/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參考資料">
  <p:cSld name="TITLE_AND_BODY_1_5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5" name="Google Shape;295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9" name="Google Shape;299;p22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22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2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2 下一步驟">
  <p:cSld name="TITLE_AND_BODY_1_5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4" name="Google Shape;304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8" name="Google Shape;308;p23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9" name="Google Shape;309;p23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_2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政大圖檔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4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4" name="Google Shape;314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18" name="Google Shape;318;p24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" name="Google Shape;319;p24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4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3" name="Google Shape;323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封面">
  <p:cSld name="TITLE_1">
    <p:bg>
      <p:bgPr>
        <a:solidFill>
          <a:srgbClr val="FFFFF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5" name="Google Shape;35;p4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章節h1">
  <p:cSld name="CUSTOM_10_1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2 子目錄">
  <p:cSld name="CUSTOM_10_1_1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200"/>
              <a:buNone/>
              <a:defRPr sz="4200">
                <a:solidFill>
                  <a:srgbClr val="B45F0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5" name="Google Shape;55;p6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目錄">
  <p:cSld name="TITLE_AND_BODY_1_5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0" name="Google Shape;60;p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7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7" name="Google Shape;67;p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1 內文 單欄">
  <p:cSld name="TITLE_AND_BODY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" name="Google Shape;72;p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77" name="Google Shape;77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" name="Google Shape;80;p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81" name="Google Shape;81;p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82" name="Google Shape;82;p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" name="Google Shape;85;p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86" name="Google Shape;86;p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" name="Google Shape;89;p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vt">
  <p:cSld name="TITLE_AND_BODY_1_6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4" name="Google Shape;94;p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98" name="Google Shape;98;p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99" name="Google Shape;99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" name="Google Shape;102;p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03" name="Google Shape;103;p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" name="Google Shape;107;p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8" name="Google Shape;108;p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1" name="Google Shape;111;p9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2" name="Google Shape;112;p9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9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4" name="Google Shape;114;p9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5" name="Google Shape;115;p9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16" name="Google Shape;116;p9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h">
  <p:cSld name="TITLE_AND_BODY_1_3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3" name="Google Shape;123;p1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4" name="Google Shape;124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1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8" name="Google Shape;128;p1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9" name="Google Shape;129;p1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2" name="Google Shape;132;p1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33" name="Google Shape;133;p1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6" name="Google Shape;136;p10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10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9" name="Google Shape;139;p10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40" name="Google Shape;140;p10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54.png"/><Relationship Id="rId6" Type="http://schemas.openxmlformats.org/officeDocument/2006/relationships/hyperlink" Target="https://l.pulipuli.info/24/nsysu" TargetMode="External"/><Relationship Id="rId7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56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Relationship Id="rId4" Type="http://schemas.openxmlformats.org/officeDocument/2006/relationships/image" Target="../media/image21.png"/><Relationship Id="rId5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comments" Target="../comments/comment1.xml"/><Relationship Id="rId4" Type="http://schemas.openxmlformats.org/officeDocument/2006/relationships/image" Target="../media/image4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png"/><Relationship Id="rId4" Type="http://schemas.openxmlformats.org/officeDocument/2006/relationships/image" Target="../media/image2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zh.moegirl.tw/%E8%B8%A2%E7%89%99%E8%80%81%E5%A5%B6%E5%A5%B6" TargetMode="External"/><Relationship Id="rId4" Type="http://schemas.openxmlformats.org/officeDocument/2006/relationships/image" Target="../media/image58.png"/><Relationship Id="rId5" Type="http://schemas.openxmlformats.org/officeDocument/2006/relationships/image" Target="../media/image6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.png"/><Relationship Id="rId4" Type="http://schemas.openxmlformats.org/officeDocument/2006/relationships/image" Target="../media/image55.jpg"/><Relationship Id="rId9" Type="http://schemas.openxmlformats.org/officeDocument/2006/relationships/hyperlink" Target="https://l.pulipuli.info/24/nsysu" TargetMode="External"/><Relationship Id="rId5" Type="http://schemas.openxmlformats.org/officeDocument/2006/relationships/image" Target="../media/image59.png"/><Relationship Id="rId6" Type="http://schemas.openxmlformats.org/officeDocument/2006/relationships/hyperlink" Target="mailto:blog@pulipuli.info" TargetMode="External"/><Relationship Id="rId7" Type="http://schemas.openxmlformats.org/officeDocument/2006/relationships/image" Target="../media/image60.png"/><Relationship Id="rId8" Type="http://schemas.openxmlformats.org/officeDocument/2006/relationships/hyperlink" Target="mailto:chenyt@tku.edu.tw" TargetMode="External"/><Relationship Id="rId11" Type="http://schemas.openxmlformats.org/officeDocument/2006/relationships/hyperlink" Target="https://l.pulipuli.info/24/nsysu" TargetMode="External"/><Relationship Id="rId10" Type="http://schemas.openxmlformats.org/officeDocument/2006/relationships/hyperlink" Target="https://l.pulipuli.info/24/nsysu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flaticon.com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16.png"/><Relationship Id="rId8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hyperlink" Target="https://l.pulipuli.info/24/nsysu" TargetMode="External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olab.research.google.com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"/>
          <p:cNvSpPr/>
          <p:nvPr/>
        </p:nvSpPr>
        <p:spPr>
          <a:xfrm>
            <a:off x="4689375" y="1848700"/>
            <a:ext cx="3519300" cy="358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175" y="25350"/>
            <a:ext cx="1703250" cy="17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6"/>
          <p:cNvSpPr txBox="1"/>
          <p:nvPr>
            <p:ph idx="1" type="subTitle"/>
          </p:nvPr>
        </p:nvSpPr>
        <p:spPr>
          <a:xfrm>
            <a:off x="565200" y="4397018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/>
              <a:t>中華民國圖書館學會 資訊科技委員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陳勇汀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blog@pulipuli.info</a:t>
            </a:r>
            <a:endParaRPr sz="1800"/>
          </a:p>
        </p:txBody>
      </p:sp>
      <p:sp>
        <p:nvSpPr>
          <p:cNvPr id="334" name="Google Shape;334;p26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2024</a:t>
            </a:r>
            <a:endParaRPr/>
          </a:p>
        </p:txBody>
      </p:sp>
      <p:grpSp>
        <p:nvGrpSpPr>
          <p:cNvPr id="335" name="Google Shape;335;p26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336" name="Google Shape;336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9" name="Google Shape;339;p26"/>
          <p:cNvGrpSpPr/>
          <p:nvPr/>
        </p:nvGrpSpPr>
        <p:grpSpPr>
          <a:xfrm>
            <a:off x="5144076" y="846931"/>
            <a:ext cx="1887821" cy="1628994"/>
            <a:chOff x="3337500" y="1640525"/>
            <a:chExt cx="3773378" cy="3085800"/>
          </a:xfrm>
        </p:grpSpPr>
        <p:sp>
          <p:nvSpPr>
            <p:cNvPr id="340" name="Google Shape;340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3" name="Google Shape;343;p26"/>
          <p:cNvGrpSpPr/>
          <p:nvPr/>
        </p:nvGrpSpPr>
        <p:grpSpPr>
          <a:xfrm rot="1800102">
            <a:off x="4509519" y="1358126"/>
            <a:ext cx="901708" cy="1446142"/>
            <a:chOff x="4509424" y="1600237"/>
            <a:chExt cx="1184961" cy="1900417"/>
          </a:xfrm>
        </p:grpSpPr>
        <p:grpSp>
          <p:nvGrpSpPr>
            <p:cNvPr id="344" name="Google Shape;344;p26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345" name="Google Shape;345;p26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26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347" name="Google Shape;347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8" name="Google Shape;34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9300" y="1561389"/>
            <a:ext cx="4055449" cy="41924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9" name="Google Shape;349;p26"/>
          <p:cNvGrpSpPr/>
          <p:nvPr/>
        </p:nvGrpSpPr>
        <p:grpSpPr>
          <a:xfrm>
            <a:off x="7809973" y="1640050"/>
            <a:ext cx="896702" cy="946164"/>
            <a:chOff x="7809973" y="2554450"/>
            <a:chExt cx="896702" cy="946164"/>
          </a:xfrm>
        </p:grpSpPr>
        <p:grpSp>
          <p:nvGrpSpPr>
            <p:cNvPr id="350" name="Google Shape;350;p26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351" name="Google Shape;351;p26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26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26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354" name="Google Shape;354;p26"/>
            <p:cNvCxnSpPr>
              <a:endCxn id="353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5" name="Google Shape;355;p26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6" name="Google Shape;356;p26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7" name="Google Shape;357;p26"/>
          <p:cNvGrpSpPr/>
          <p:nvPr/>
        </p:nvGrpSpPr>
        <p:grpSpPr>
          <a:xfrm>
            <a:off x="1955140" y="530775"/>
            <a:ext cx="4250726" cy="692401"/>
            <a:chOff x="2460779" y="433075"/>
            <a:chExt cx="4222435" cy="692401"/>
          </a:xfrm>
        </p:grpSpPr>
        <p:sp>
          <p:nvSpPr>
            <p:cNvPr id="358" name="Google Shape;358;p26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359" name="Google Shape;359;p26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6"/>
                </a:rPr>
                <a:t>https://l.pulipuli.info/24/nsysu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360" name="Google Shape;360;p26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361" name="Google Shape;361;p26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362" name="Google Shape;362;p26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63" name="Google Shape;363;p26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4" name="Google Shape;364;p26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5" name="Google Shape;365;p26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66" name="Google Shape;366;p26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367" name="Google Shape;367;p26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8" name="Google Shape;368;p26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9" name="Google Shape;369;p26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370" name="Google Shape;370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1" name="Google Shape;371;p26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Python</a:t>
            </a:r>
            <a:r>
              <a:rPr lang="zh-TW" sz="2400"/>
              <a:t>自然語言處理應用</a:t>
            </a:r>
            <a:endParaRPr sz="24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3600"/>
              <a:t>命名實體識別</a:t>
            </a:r>
            <a:endParaRPr sz="36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3600"/>
              <a:t>與情緒分析</a:t>
            </a:r>
            <a:endParaRPr sz="36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b="0" lang="zh-TW" sz="2700"/>
              <a:t>── 1. </a:t>
            </a:r>
            <a:r>
              <a:rPr b="0" lang="zh-TW" sz="2700"/>
              <a:t>環境配置</a:t>
            </a:r>
            <a:r>
              <a:rPr b="0" lang="zh-TW" sz="2700"/>
              <a:t>篇 ──</a:t>
            </a:r>
            <a:endParaRPr b="0" sz="2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登入Google帳號</a:t>
            </a:r>
            <a:endParaRPr/>
          </a:p>
        </p:txBody>
      </p:sp>
      <p:sp>
        <p:nvSpPr>
          <p:cNvPr id="478" name="Google Shape;478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9" name="Google Shape;479;p3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1" name="Google Shape;4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326" y="1749300"/>
            <a:ext cx="5733347" cy="3971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2" name="Google Shape;482;p35"/>
          <p:cNvSpPr/>
          <p:nvPr/>
        </p:nvSpPr>
        <p:spPr>
          <a:xfrm>
            <a:off x="6795725" y="1708675"/>
            <a:ext cx="696000" cy="407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483" name="Google Shape;483;p35"/>
          <p:cNvSpPr/>
          <p:nvPr/>
        </p:nvSpPr>
        <p:spPr>
          <a:xfrm>
            <a:off x="6059324" y="2710650"/>
            <a:ext cx="2251800" cy="943800"/>
          </a:xfrm>
          <a:prstGeom prst="wedgeRoundRectCallout">
            <a:avLst>
              <a:gd fmla="val 598" name="adj1"/>
              <a:gd fmla="val -11789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Sign In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</a:t>
            </a:r>
            <a:r>
              <a:rPr lang="zh-TW"/>
              <a:t>建立新的筆記本</a:t>
            </a:r>
            <a:endParaRPr/>
          </a:p>
        </p:txBody>
      </p:sp>
      <p:sp>
        <p:nvSpPr>
          <p:cNvPr id="490" name="Google Shape;490;p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1" name="Google Shape;491;p3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3" name="Google Shape;4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326" y="1749300"/>
            <a:ext cx="5733347" cy="3971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4" name="Google Shape;494;p36"/>
          <p:cNvSpPr/>
          <p:nvPr/>
        </p:nvSpPr>
        <p:spPr>
          <a:xfrm>
            <a:off x="1913300" y="1864375"/>
            <a:ext cx="1035900" cy="407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495" name="Google Shape;495;p36"/>
          <p:cNvSpPr/>
          <p:nvPr/>
        </p:nvSpPr>
        <p:spPr>
          <a:xfrm>
            <a:off x="1498325" y="3049525"/>
            <a:ext cx="3035100" cy="1566300"/>
          </a:xfrm>
          <a:prstGeom prst="wedgeRoundRectCallout">
            <a:avLst>
              <a:gd fmla="val -21513" name="adj1"/>
              <a:gd fmla="val -10202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File &gt; New notebook in Drive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新的筆記本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你也可以修改成你自己方便記得的檔名</a:t>
            </a:r>
            <a:endParaRPr/>
          </a:p>
        </p:txBody>
      </p:sp>
      <p:sp>
        <p:nvSpPr>
          <p:cNvPr id="501" name="Google Shape;501;p3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 </a:t>
            </a:r>
            <a:r>
              <a:rPr lang="zh-TW"/>
              <a:t>更改檔案名稱</a:t>
            </a:r>
            <a:endParaRPr/>
          </a:p>
        </p:txBody>
      </p:sp>
      <p:sp>
        <p:nvSpPr>
          <p:cNvPr id="502" name="Google Shape;502;p3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3" name="Google Shape;503;p3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5" name="Google Shape;50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513" y="1341325"/>
            <a:ext cx="5945175" cy="39634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6" name="Google Shape;506;p37"/>
          <p:cNvSpPr/>
          <p:nvPr/>
        </p:nvSpPr>
        <p:spPr>
          <a:xfrm>
            <a:off x="1883350" y="1245550"/>
            <a:ext cx="1175700" cy="3573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07" name="Google Shape;507;p37"/>
          <p:cNvSpPr/>
          <p:nvPr/>
        </p:nvSpPr>
        <p:spPr>
          <a:xfrm>
            <a:off x="3115123" y="1824375"/>
            <a:ext cx="3231900" cy="679200"/>
          </a:xfrm>
          <a:prstGeom prst="wedgeRoundRectCallout">
            <a:avLst>
              <a:gd fmla="val -54288" name="adj1"/>
              <a:gd fmla="val -9611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環境配置.ipynb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4. </a:t>
            </a:r>
            <a:r>
              <a:rPr lang="zh-TW"/>
              <a:t>開啟檔案側邊欄</a:t>
            </a:r>
            <a:endParaRPr/>
          </a:p>
        </p:txBody>
      </p:sp>
      <p:sp>
        <p:nvSpPr>
          <p:cNvPr id="513" name="Google Shape;513;p3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4" name="Google Shape;514;p3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6" name="Google Shape;5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513" y="1742175"/>
            <a:ext cx="5945175" cy="39634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7" name="Google Shape;517;p38"/>
          <p:cNvSpPr/>
          <p:nvPr/>
        </p:nvSpPr>
        <p:spPr>
          <a:xfrm>
            <a:off x="1078625" y="3968867"/>
            <a:ext cx="602400" cy="594600"/>
          </a:xfrm>
          <a:prstGeom prst="wedgeEllipseCallout">
            <a:avLst>
              <a:gd fmla="val 41571" name="adj1"/>
              <a:gd fmla="val -10444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518" name="Google Shape;518;p38"/>
          <p:cNvSpPr/>
          <p:nvPr/>
        </p:nvSpPr>
        <p:spPr>
          <a:xfrm>
            <a:off x="1831725" y="2133950"/>
            <a:ext cx="1822500" cy="13464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19" name="Google Shape;519;p38"/>
          <p:cNvSpPr/>
          <p:nvPr/>
        </p:nvSpPr>
        <p:spPr>
          <a:xfrm>
            <a:off x="1492850" y="3214675"/>
            <a:ext cx="390600" cy="33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20" name="Google Shape;520;p38"/>
          <p:cNvSpPr/>
          <p:nvPr/>
        </p:nvSpPr>
        <p:spPr>
          <a:xfrm>
            <a:off x="2618405" y="3862450"/>
            <a:ext cx="2098200" cy="1165500"/>
          </a:xfrm>
          <a:prstGeom prst="wedgeRoundRectCallout">
            <a:avLst>
              <a:gd fmla="val -55193" name="adj1"/>
              <a:gd fmla="val -11815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看到檔案側邊欄已經開啟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9"/>
          <p:cNvSpPr txBox="1"/>
          <p:nvPr>
            <p:ph idx="1" type="body"/>
          </p:nvPr>
        </p:nvSpPr>
        <p:spPr>
          <a:xfrm>
            <a:off x="715550" y="11415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大小寫跟空白</a:t>
            </a:r>
            <a:br>
              <a:rPr lang="zh-TW"/>
            </a:br>
            <a:r>
              <a:rPr lang="zh-TW"/>
              <a:t>都不能錯喔</a:t>
            </a:r>
            <a:endParaRPr/>
          </a:p>
        </p:txBody>
      </p:sp>
      <p:pic>
        <p:nvPicPr>
          <p:cNvPr id="526" name="Google Shape;52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525" y="2136474"/>
            <a:ext cx="5930275" cy="39634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7" name="Google Shape;527;p3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5. </a:t>
            </a:r>
            <a:r>
              <a:rPr lang="zh-TW"/>
              <a:t>寫下第一行程式</a:t>
            </a:r>
            <a:endParaRPr/>
          </a:p>
        </p:txBody>
      </p:sp>
      <p:sp>
        <p:nvSpPr>
          <p:cNvPr id="528" name="Google Shape;528;p3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9" name="Google Shape;529;p3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9"/>
          <p:cNvSpPr/>
          <p:nvPr/>
        </p:nvSpPr>
        <p:spPr>
          <a:xfrm>
            <a:off x="2518950" y="1341331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72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E69138"/>
                </a:solidFill>
                <a:latin typeface="Consolas"/>
                <a:ea typeface="Consolas"/>
                <a:cs typeface="Consolas"/>
                <a:sym typeface="Consolas"/>
              </a:rPr>
              <a:t>print</a:t>
            </a:r>
            <a:r>
              <a:rPr lang="zh-TW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zh-TW" sz="2400">
                <a:solidFill>
                  <a:srgbClr val="B45F06"/>
                </a:solidFill>
                <a:latin typeface="Consolas"/>
                <a:ea typeface="Consolas"/>
                <a:cs typeface="Consolas"/>
                <a:sym typeface="Consolas"/>
              </a:rPr>
              <a:t>"Hello, World."</a:t>
            </a:r>
            <a:r>
              <a:rPr lang="zh-TW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2400">
              <a:solidFill>
                <a:srgbClr val="0000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grpSp>
        <p:nvGrpSpPr>
          <p:cNvPr id="532" name="Google Shape;532;p39"/>
          <p:cNvGrpSpPr/>
          <p:nvPr/>
        </p:nvGrpSpPr>
        <p:grpSpPr>
          <a:xfrm>
            <a:off x="1883339" y="1288735"/>
            <a:ext cx="765458" cy="784392"/>
            <a:chOff x="1985225" y="1274675"/>
            <a:chExt cx="679200" cy="696000"/>
          </a:xfrm>
        </p:grpSpPr>
        <p:sp>
          <p:nvSpPr>
            <p:cNvPr id="533" name="Google Shape;533;p39"/>
            <p:cNvSpPr/>
            <p:nvPr/>
          </p:nvSpPr>
          <p:spPr>
            <a:xfrm>
              <a:off x="2050475" y="1274675"/>
              <a:ext cx="548700" cy="696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534" name="Google Shape;534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85225" y="1283075"/>
              <a:ext cx="679200" cy="67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5" name="Google Shape;535;p39"/>
          <p:cNvSpPr/>
          <p:nvPr/>
        </p:nvSpPr>
        <p:spPr>
          <a:xfrm>
            <a:off x="3978650" y="2765925"/>
            <a:ext cx="1397400" cy="4581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36" name="Google Shape;536;p39"/>
          <p:cNvSpPr/>
          <p:nvPr/>
        </p:nvSpPr>
        <p:spPr>
          <a:xfrm flipH="1" rot="5400000">
            <a:off x="4217150" y="2144098"/>
            <a:ext cx="920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4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6. </a:t>
            </a:r>
            <a:r>
              <a:rPr lang="zh-TW"/>
              <a:t>執行程式</a:t>
            </a:r>
            <a:endParaRPr/>
          </a:p>
        </p:txBody>
      </p:sp>
      <p:sp>
        <p:nvSpPr>
          <p:cNvPr id="543" name="Google Shape;543;p4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4" name="Google Shape;544;p4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6" name="Google Shape;5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575" y="2136475"/>
            <a:ext cx="6011036" cy="39634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7" name="Google Shape;547;p40"/>
          <p:cNvSpPr/>
          <p:nvPr/>
        </p:nvSpPr>
        <p:spPr>
          <a:xfrm>
            <a:off x="2894100" y="2262175"/>
            <a:ext cx="2244000" cy="4581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48" name="Google Shape;548;p40"/>
          <p:cNvSpPr/>
          <p:nvPr/>
        </p:nvSpPr>
        <p:spPr>
          <a:xfrm>
            <a:off x="2652483" y="1188125"/>
            <a:ext cx="4003200" cy="680400"/>
          </a:xfrm>
          <a:prstGeom prst="wedgeRoundRectCallout">
            <a:avLst>
              <a:gd fmla="val -16281" name="adj1"/>
              <a:gd fmla="val 10785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Runtime &gt; Run all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49" name="Google Shape;549;p40"/>
          <p:cNvSpPr/>
          <p:nvPr/>
        </p:nvSpPr>
        <p:spPr>
          <a:xfrm>
            <a:off x="4120558" y="5419525"/>
            <a:ext cx="4003200" cy="680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52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191919"/>
                </a:solidFill>
              </a:rPr>
              <a:t>也可以按快速鍵Ctrl + F9</a:t>
            </a:r>
            <a:endParaRPr sz="2400">
              <a:solidFill>
                <a:srgbClr val="191919"/>
              </a:solidFill>
            </a:endParaRPr>
          </a:p>
        </p:txBody>
      </p:sp>
      <p:pic>
        <p:nvPicPr>
          <p:cNvPr descr="slide infomation" id="550" name="Google Shape;55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5426" y="5358951"/>
            <a:ext cx="801575" cy="80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1"/>
          <p:cNvSpPr txBox="1"/>
          <p:nvPr>
            <p:ph idx="1" type="body"/>
          </p:nvPr>
        </p:nvSpPr>
        <p:spPr>
          <a:xfrm>
            <a:off x="2280500" y="4356050"/>
            <a:ext cx="6148500" cy="17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本次範例比較簡單，應該可以在3秒內完成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如果程式比較複雜，那執行時間會需要更久</a:t>
            </a:r>
            <a:endParaRPr/>
          </a:p>
        </p:txBody>
      </p:sp>
      <p:sp>
        <p:nvSpPr>
          <p:cNvPr id="556" name="Google Shape;556;p4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7. </a:t>
            </a:r>
            <a:r>
              <a:rPr lang="zh-TW"/>
              <a:t>查看程式運作結果</a:t>
            </a:r>
            <a:endParaRPr/>
          </a:p>
        </p:txBody>
      </p:sp>
      <p:sp>
        <p:nvSpPr>
          <p:cNvPr id="557" name="Google Shape;557;p4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8" name="Google Shape;558;p4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0" name="Google Shape;5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341325"/>
            <a:ext cx="7712999" cy="207538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1" name="Google Shape;561;p41"/>
          <p:cNvSpPr/>
          <p:nvPr/>
        </p:nvSpPr>
        <p:spPr>
          <a:xfrm>
            <a:off x="3450100" y="2518625"/>
            <a:ext cx="1367400" cy="3573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62" name="Google Shape;562;p41"/>
          <p:cNvSpPr/>
          <p:nvPr/>
        </p:nvSpPr>
        <p:spPr>
          <a:xfrm>
            <a:off x="1825526" y="3088800"/>
            <a:ext cx="4997700" cy="680400"/>
          </a:xfrm>
          <a:prstGeom prst="wedgeRoundRectCallout">
            <a:avLst>
              <a:gd fmla="val -9193" name="adj1"/>
              <a:gd fmla="val -8866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看到「Hello, World.」就算成功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563" name="Google Shape;56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871" y="4069652"/>
            <a:ext cx="1604629" cy="193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4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1" name="Google Shape;571;p4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4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3" name="Google Shape;57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9850" y="643599"/>
            <a:ext cx="6308699" cy="416361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4" name="Google Shape;57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50" y="2903213"/>
            <a:ext cx="2966775" cy="309992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2"/>
          <p:cNvSpPr/>
          <p:nvPr/>
        </p:nvSpPr>
        <p:spPr>
          <a:xfrm>
            <a:off x="4295150" y="5148725"/>
            <a:ext cx="4133400" cy="8082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432000" spcFirstLastPara="1" rIns="108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</a:rPr>
              <a:t>成就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Python達人的第一步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576" name="Google Shape;576;p42"/>
          <p:cNvSpPr/>
          <p:nvPr/>
        </p:nvSpPr>
        <p:spPr>
          <a:xfrm>
            <a:off x="3763900" y="5123250"/>
            <a:ext cx="897900" cy="879900"/>
          </a:xfrm>
          <a:prstGeom prst="roundRect">
            <a:avLst>
              <a:gd fmla="val 50000" name="adj"/>
            </a:avLst>
          </a:prstGeom>
          <a:solidFill>
            <a:srgbClr val="F1C23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77" name="Google Shape;57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8975" y="5219325"/>
            <a:ext cx="687750" cy="6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2"/>
          <p:cNvSpPr txBox="1"/>
          <p:nvPr/>
        </p:nvSpPr>
        <p:spPr>
          <a:xfrm rot="-899570">
            <a:off x="170311" y="2822564"/>
            <a:ext cx="2379606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太厲害了！</a:t>
            </a:r>
            <a:endParaRPr sz="24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3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43"/>
          <p:cNvSpPr txBox="1"/>
          <p:nvPr>
            <p:ph type="title"/>
          </p:nvPr>
        </p:nvSpPr>
        <p:spPr>
          <a:xfrm>
            <a:off x="715550" y="5402200"/>
            <a:ext cx="63087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</a:rPr>
              <a:t>等等，這串咒文是什麼意思！！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85" name="Google Shape;585;p4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6" name="Google Shape;586;p4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43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43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好，接下來要來寫Python程式了</a:t>
            </a:r>
            <a:endParaRPr/>
          </a:p>
        </p:txBody>
      </p:sp>
      <p:pic>
        <p:nvPicPr>
          <p:cNvPr id="589" name="Google Shape;5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267300"/>
            <a:ext cx="6029450" cy="4088258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0" name="Google Shape;590;p43"/>
          <p:cNvPicPr preferRelativeResize="0"/>
          <p:nvPr/>
        </p:nvPicPr>
        <p:blipFill rotWithShape="1">
          <a:blip r:embed="rId4">
            <a:alphaModFix/>
          </a:blip>
          <a:srcRect b="23236" l="0" r="0" t="0"/>
          <a:stretch/>
        </p:blipFill>
        <p:spPr>
          <a:xfrm>
            <a:off x="6745000" y="2584400"/>
            <a:ext cx="1866950" cy="384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4"/>
          <p:cNvSpPr/>
          <p:nvPr/>
        </p:nvSpPr>
        <p:spPr>
          <a:xfrm>
            <a:off x="4611500" y="1808800"/>
            <a:ext cx="1906200" cy="28836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6" name="Google Shape;59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88" y="0"/>
            <a:ext cx="8087526" cy="5052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4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98" name="Google Shape;598;p44"/>
          <p:cNvSpPr txBox="1"/>
          <p:nvPr/>
        </p:nvSpPr>
        <p:spPr>
          <a:xfrm>
            <a:off x="715550" y="4915100"/>
            <a:ext cx="7713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200">
                <a:latin typeface="Outfit"/>
                <a:ea typeface="Outfit"/>
                <a:cs typeface="Outfit"/>
                <a:sym typeface="Outfit"/>
              </a:rPr>
              <a:t>認識Jupyter Notebook</a:t>
            </a:r>
            <a:endParaRPr b="1" sz="42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99" name="Google Shape;599;p44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77" name="Google Shape;377;p27"/>
          <p:cNvPicPr preferRelativeResize="0"/>
          <p:nvPr/>
        </p:nvPicPr>
        <p:blipFill rotWithShape="1">
          <a:blip r:embed="rId3">
            <a:alphaModFix/>
          </a:blip>
          <a:srcRect b="65262" l="31170" r="28919" t="10745"/>
          <a:stretch/>
        </p:blipFill>
        <p:spPr>
          <a:xfrm>
            <a:off x="803400" y="1031575"/>
            <a:ext cx="2779200" cy="280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8" name="Google Shape;378;p27"/>
          <p:cNvSpPr/>
          <p:nvPr/>
        </p:nvSpPr>
        <p:spPr>
          <a:xfrm>
            <a:off x="670073" y="928808"/>
            <a:ext cx="2912400" cy="280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7"/>
          <p:cNvSpPr txBox="1"/>
          <p:nvPr/>
        </p:nvSpPr>
        <p:spPr>
          <a:xfrm>
            <a:off x="638250" y="4369350"/>
            <a:ext cx="31095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中華民國圖書館學會</a:t>
            </a:r>
            <a:endParaRPr sz="20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資訊科技委員</a:t>
            </a:r>
            <a:endParaRPr sz="20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陳勇汀</a:t>
            </a:r>
            <a:endParaRPr b="1" sz="48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(布丁布丁吃布丁)</a:t>
            </a:r>
            <a:endParaRPr b="1" sz="19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0" name="Google Shape;380;p27"/>
          <p:cNvSpPr txBox="1"/>
          <p:nvPr/>
        </p:nvSpPr>
        <p:spPr>
          <a:xfrm>
            <a:off x="4745350" y="3884550"/>
            <a:ext cx="3874800" cy="22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zh-TW" sz="2400">
                <a:latin typeface="Gill Sans"/>
                <a:ea typeface="Gill Sans"/>
                <a:cs typeface="Gill Sans"/>
                <a:sym typeface="Gill Sans"/>
              </a:rPr>
              <a:t>學歷</a:t>
            </a:r>
            <a:endParaRPr b="1" sz="2400"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政治大學圖書資訊與檔案學</a:t>
            </a:r>
            <a:b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研究所博士 </a:t>
            </a:r>
            <a:endParaRPr sz="18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政治大學圖書資訊與檔案學</a:t>
            </a:r>
            <a:b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研究所碩士</a:t>
            </a:r>
            <a:endParaRPr sz="18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91919"/>
              </a:buClr>
              <a:buSzPts val="21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輔仁大學圖書資訊學系學士</a:t>
            </a:r>
            <a:r>
              <a:rPr lang="zh-TW" sz="21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1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81" name="Google Shape;381;p27"/>
          <p:cNvCxnSpPr/>
          <p:nvPr/>
        </p:nvCxnSpPr>
        <p:spPr>
          <a:xfrm>
            <a:off x="4817416" y="4295449"/>
            <a:ext cx="643800" cy="0"/>
          </a:xfrm>
          <a:prstGeom prst="straightConnector1">
            <a:avLst/>
          </a:prstGeom>
          <a:noFill/>
          <a:ln cap="flat" cmpd="sng" w="63500">
            <a:solidFill>
              <a:srgbClr val="7BCCE5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2" name="Google Shape;3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4922" y="2969247"/>
            <a:ext cx="915300" cy="9153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83" name="Google Shape;383;p27"/>
          <p:cNvSpPr txBox="1"/>
          <p:nvPr/>
        </p:nvSpPr>
        <p:spPr>
          <a:xfrm>
            <a:off x="4745350" y="928800"/>
            <a:ext cx="4065300" cy="22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zh-TW" sz="2400">
                <a:latin typeface="Gill Sans"/>
                <a:ea typeface="Gill Sans"/>
                <a:cs typeface="Gill Sans"/>
                <a:sym typeface="Gill Sans"/>
              </a:rPr>
              <a:t>經歷</a:t>
            </a:r>
            <a:endParaRPr b="1" sz="2400"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淡江資圖系助理教授</a:t>
            </a:r>
            <a:endParaRPr sz="18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輔仁大學圖書資訊學系進修部講師</a:t>
            </a:r>
            <a:endParaRPr sz="18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空中大學管理與資訊學系講師</a:t>
            </a:r>
            <a:endParaRPr sz="18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91919"/>
              </a:buClr>
              <a:buSzPts val="21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BLOG「布丁布丁吃什麼？」作者</a:t>
            </a:r>
            <a:endParaRPr sz="21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84" name="Google Shape;384;p27"/>
          <p:cNvCxnSpPr/>
          <p:nvPr/>
        </p:nvCxnSpPr>
        <p:spPr>
          <a:xfrm>
            <a:off x="4817416" y="1339699"/>
            <a:ext cx="643800" cy="0"/>
          </a:xfrm>
          <a:prstGeom prst="straightConnector1">
            <a:avLst/>
          </a:prstGeom>
          <a:noFill/>
          <a:ln cap="flat" cmpd="sng" w="63500">
            <a:solidFill>
              <a:srgbClr val="7BCCE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5" name="Google Shape;385;p27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45"/>
          <p:cNvSpPr txBox="1"/>
          <p:nvPr>
            <p:ph idx="1" type="body"/>
          </p:nvPr>
        </p:nvSpPr>
        <p:spPr>
          <a:xfrm>
            <a:off x="715550" y="3684098"/>
            <a:ext cx="77130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Code Block 程式碼區塊</a:t>
            </a:r>
            <a:r>
              <a:rPr lang="zh-TW"/>
              <a:t>：現在要執行的程式碼。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預設使用的是Python核心與Python程式碼 </a:t>
            </a:r>
            <a:br>
              <a:rPr lang="zh-TW"/>
            </a:br>
            <a:r>
              <a:rPr lang="zh-TW"/>
              <a:t>(也有R核心或Node.js核心)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一份筆記本擁有</a:t>
            </a:r>
            <a:r>
              <a:rPr b="1" lang="zh-TW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多個程式碼區塊</a:t>
            </a:r>
            <a:endParaRPr b="1">
              <a:solidFill>
                <a:srgbClr val="FF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Result 執行結果</a:t>
            </a:r>
            <a:r>
              <a:rPr lang="zh-TW"/>
              <a:t>：對應程式碼區塊的執行結果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如果程式碼區塊有變更，必須要</a:t>
            </a:r>
            <a:r>
              <a:rPr b="1" lang="zh-TW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執行程式</a:t>
            </a:r>
            <a:r>
              <a:rPr lang="zh-TW"/>
              <a:t>才能看到更新結果</a:t>
            </a:r>
            <a:endParaRPr/>
          </a:p>
        </p:txBody>
      </p:sp>
      <p:sp>
        <p:nvSpPr>
          <p:cNvPr id="606" name="Google Shape;606;p4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ipynb = Jupyter Notebook (1/2)</a:t>
            </a:r>
            <a:br>
              <a:rPr lang="zh-TW"/>
            </a:br>
            <a:r>
              <a:rPr b="0" lang="zh-TW" sz="2400"/>
              <a:t>簡稱「筆記本」</a:t>
            </a:r>
            <a:endParaRPr b="0" sz="2400"/>
          </a:p>
        </p:txBody>
      </p:sp>
      <p:sp>
        <p:nvSpPr>
          <p:cNvPr id="607" name="Google Shape;607;p4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8" name="Google Shape;608;p4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9" name="Google Shape;609;p45"/>
          <p:cNvGrpSpPr/>
          <p:nvPr/>
        </p:nvGrpSpPr>
        <p:grpSpPr>
          <a:xfrm>
            <a:off x="1417650" y="1341325"/>
            <a:ext cx="6308699" cy="2415825"/>
            <a:chOff x="1417650" y="3684100"/>
            <a:chExt cx="6308699" cy="2415825"/>
          </a:xfrm>
        </p:grpSpPr>
        <p:pic>
          <p:nvPicPr>
            <p:cNvPr id="610" name="Google Shape;610;p45"/>
            <p:cNvPicPr preferRelativeResize="0"/>
            <p:nvPr/>
          </p:nvPicPr>
          <p:blipFill rotWithShape="1">
            <a:blip r:embed="rId3">
              <a:alphaModFix/>
            </a:blip>
            <a:srcRect b="44302" l="0" r="0" t="0"/>
            <a:stretch/>
          </p:blipFill>
          <p:spPr>
            <a:xfrm>
              <a:off x="1417650" y="3684100"/>
              <a:ext cx="6308699" cy="2319050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611" name="Google Shape;611;p45"/>
            <p:cNvSpPr/>
            <p:nvPr/>
          </p:nvSpPr>
          <p:spPr>
            <a:xfrm>
              <a:off x="4571706" y="3684100"/>
              <a:ext cx="2139000" cy="679200"/>
            </a:xfrm>
            <a:prstGeom prst="wedgeRoundRectCallout">
              <a:avLst>
                <a:gd fmla="val -38044" name="adj1"/>
                <a:gd fmla="val 72122" name="adj2"/>
                <a:gd fmla="val 0" name="adj3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1. Code Block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612" name="Google Shape;612;p45"/>
            <p:cNvSpPr/>
            <p:nvPr/>
          </p:nvSpPr>
          <p:spPr>
            <a:xfrm>
              <a:off x="4257827" y="5145325"/>
              <a:ext cx="1673700" cy="679200"/>
            </a:xfrm>
            <a:prstGeom prst="wedgeRoundRectCallout">
              <a:avLst>
                <a:gd fmla="val -41617" name="adj1"/>
                <a:gd fmla="val -77680" name="adj2"/>
                <a:gd fmla="val 0" name="adj3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2. Result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613" name="Google Shape;613;p45"/>
            <p:cNvSpPr/>
            <p:nvPr/>
          </p:nvSpPr>
          <p:spPr>
            <a:xfrm>
              <a:off x="2201290" y="5420725"/>
              <a:ext cx="1372200" cy="679200"/>
            </a:xfrm>
            <a:prstGeom prst="wedgeRoundRectCallout">
              <a:avLst>
                <a:gd fmla="val -41617" name="adj1"/>
                <a:gd fmla="val -77680" name="adj2"/>
                <a:gd fmla="val 0" name="adj3"/>
              </a:avLst>
            </a:prstGeom>
            <a:solidFill>
              <a:srgbClr val="FFFFFF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191919"/>
                  </a:solidFill>
                </a:rPr>
                <a:t>3. Files</a:t>
              </a:r>
              <a:endParaRPr sz="2400">
                <a:solidFill>
                  <a:srgbClr val="191919"/>
                </a:solidFill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6"/>
          <p:cNvSpPr txBox="1"/>
          <p:nvPr>
            <p:ph idx="1" type="body"/>
          </p:nvPr>
        </p:nvSpPr>
        <p:spPr>
          <a:xfrm>
            <a:off x="715550" y="4100962"/>
            <a:ext cx="7713000" cy="19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3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Files 檔案</a:t>
            </a:r>
            <a:r>
              <a:rPr lang="zh-TW"/>
              <a:t>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b="1" lang="zh-TW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輸入</a:t>
            </a:r>
            <a:r>
              <a:rPr lang="zh-TW"/>
              <a:t>：程式碼區塊要分析的檔案來源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b="1" lang="zh-TW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輸出</a:t>
            </a:r>
            <a:r>
              <a:rPr lang="zh-TW"/>
              <a:t>：將分析結果儲存成檔案存放的位置</a:t>
            </a:r>
            <a:endParaRPr/>
          </a:p>
        </p:txBody>
      </p:sp>
      <p:sp>
        <p:nvSpPr>
          <p:cNvPr id="620" name="Google Shape;620;p4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ipynb = Jupyter Notebook (2/2)</a:t>
            </a:r>
            <a:br>
              <a:rPr lang="zh-TW"/>
            </a:br>
            <a:r>
              <a:rPr b="0" lang="zh-TW" sz="2400"/>
              <a:t>簡稱「筆記本」</a:t>
            </a:r>
            <a:endParaRPr b="0" sz="2400"/>
          </a:p>
        </p:txBody>
      </p:sp>
      <p:sp>
        <p:nvSpPr>
          <p:cNvPr id="621" name="Google Shape;621;p4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2" name="Google Shape;622;p4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3" name="Google Shape;623;p46"/>
          <p:cNvPicPr preferRelativeResize="0"/>
          <p:nvPr/>
        </p:nvPicPr>
        <p:blipFill rotWithShape="1">
          <a:blip r:embed="rId3">
            <a:alphaModFix/>
          </a:blip>
          <a:srcRect b="44302" l="0" r="0" t="0"/>
          <a:stretch/>
        </p:blipFill>
        <p:spPr>
          <a:xfrm>
            <a:off x="1417650" y="1341325"/>
            <a:ext cx="6308699" cy="23190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4" name="Google Shape;624;p46"/>
          <p:cNvSpPr/>
          <p:nvPr/>
        </p:nvSpPr>
        <p:spPr>
          <a:xfrm>
            <a:off x="4571706" y="1341325"/>
            <a:ext cx="2139000" cy="679200"/>
          </a:xfrm>
          <a:prstGeom prst="wedgeRoundRectCallout">
            <a:avLst>
              <a:gd fmla="val -38044" name="adj1"/>
              <a:gd fmla="val 7212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191919"/>
                </a:solidFill>
              </a:rPr>
              <a:t>1. Code Block</a:t>
            </a:r>
            <a:endParaRPr sz="2400">
              <a:solidFill>
                <a:srgbClr val="191919"/>
              </a:solidFill>
            </a:endParaRPr>
          </a:p>
        </p:txBody>
      </p:sp>
      <p:sp>
        <p:nvSpPr>
          <p:cNvPr id="625" name="Google Shape;625;p46"/>
          <p:cNvSpPr/>
          <p:nvPr/>
        </p:nvSpPr>
        <p:spPr>
          <a:xfrm>
            <a:off x="4257827" y="2802550"/>
            <a:ext cx="1673700" cy="679200"/>
          </a:xfrm>
          <a:prstGeom prst="wedgeRoundRectCallout">
            <a:avLst>
              <a:gd fmla="val -41617" name="adj1"/>
              <a:gd fmla="val -7768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191919"/>
                </a:solidFill>
              </a:rPr>
              <a:t>2. Result</a:t>
            </a:r>
            <a:endParaRPr sz="2400">
              <a:solidFill>
                <a:srgbClr val="191919"/>
              </a:solidFill>
            </a:endParaRPr>
          </a:p>
        </p:txBody>
      </p:sp>
      <p:sp>
        <p:nvSpPr>
          <p:cNvPr id="626" name="Google Shape;626;p46"/>
          <p:cNvSpPr/>
          <p:nvPr/>
        </p:nvSpPr>
        <p:spPr>
          <a:xfrm>
            <a:off x="2201290" y="3077950"/>
            <a:ext cx="1372200" cy="679200"/>
          </a:xfrm>
          <a:prstGeom prst="wedgeRoundRectCallout">
            <a:avLst>
              <a:gd fmla="val -41617" name="adj1"/>
              <a:gd fmla="val -7768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3. Files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4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4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用Python來翻譯看看</a:t>
            </a:r>
            <a:endParaRPr/>
          </a:p>
        </p:txBody>
      </p:sp>
      <p:sp>
        <p:nvSpPr>
          <p:cNvPr id="634" name="Google Shape;634;p4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5" name="Google Shape;635;p4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https://www.ptt.cc/bbs/RealPlaying/M.1296817299.A.3D1.html</a:t>
            </a:r>
            <a:endParaRPr/>
          </a:p>
        </p:txBody>
      </p:sp>
      <p:sp>
        <p:nvSpPr>
          <p:cNvPr id="636" name="Google Shape;636;p47"/>
          <p:cNvSpPr/>
          <p:nvPr/>
        </p:nvSpPr>
        <p:spPr>
          <a:xfrm>
            <a:off x="1342150" y="941675"/>
            <a:ext cx="7086300" cy="2067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612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I tripped and fell in the mud. I looked up and saw the face of a kindly grandmother. </a:t>
            </a:r>
            <a:br>
              <a:rPr lang="zh-TW" sz="2400"/>
            </a:br>
            <a:r>
              <a:rPr lang="zh-TW" sz="2400"/>
              <a:t>I reached for her hand and... she kicked me right in the teeth.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637" name="Google Shape;637;p47"/>
          <p:cNvSpPr/>
          <p:nvPr/>
        </p:nvSpPr>
        <p:spPr>
          <a:xfrm>
            <a:off x="1342150" y="4426950"/>
            <a:ext cx="7086300" cy="930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???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638" name="Google Shape;638;p47"/>
          <p:cNvSpPr/>
          <p:nvPr/>
        </p:nvSpPr>
        <p:spPr>
          <a:xfrm>
            <a:off x="1450401" y="630525"/>
            <a:ext cx="20022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input.txt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639" name="Google Shape;63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363975"/>
            <a:ext cx="1212300" cy="12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7"/>
          <p:cNvSpPr/>
          <p:nvPr/>
        </p:nvSpPr>
        <p:spPr>
          <a:xfrm>
            <a:off x="1450401" y="4050650"/>
            <a:ext cx="2002200" cy="679200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out</a:t>
            </a:r>
            <a:r>
              <a:rPr lang="zh-TW" sz="2400">
                <a:solidFill>
                  <a:srgbClr val="FFFFFF"/>
                </a:solidFill>
              </a:rPr>
              <a:t>put.txt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641" name="Google Shape;64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550" y="3784100"/>
            <a:ext cx="1212300" cy="12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47"/>
          <p:cNvSpPr/>
          <p:nvPr/>
        </p:nvSpPr>
        <p:spPr>
          <a:xfrm flipH="1" rot="5400000">
            <a:off x="4184350" y="3495275"/>
            <a:ext cx="1706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47"/>
          <p:cNvSpPr/>
          <p:nvPr/>
        </p:nvSpPr>
        <p:spPr>
          <a:xfrm>
            <a:off x="4598000" y="3378363"/>
            <a:ext cx="15150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72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#翻譯</a:t>
            </a:r>
            <a:endParaRPr sz="2400"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grpSp>
        <p:nvGrpSpPr>
          <p:cNvPr id="644" name="Google Shape;644;p47"/>
          <p:cNvGrpSpPr/>
          <p:nvPr/>
        </p:nvGrpSpPr>
        <p:grpSpPr>
          <a:xfrm>
            <a:off x="3962389" y="3325773"/>
            <a:ext cx="765458" cy="784392"/>
            <a:chOff x="1985225" y="1274675"/>
            <a:chExt cx="679200" cy="696000"/>
          </a:xfrm>
        </p:grpSpPr>
        <p:sp>
          <p:nvSpPr>
            <p:cNvPr id="645" name="Google Shape;645;p47"/>
            <p:cNvSpPr/>
            <p:nvPr/>
          </p:nvSpPr>
          <p:spPr>
            <a:xfrm>
              <a:off x="2050475" y="1274675"/>
              <a:ext cx="548700" cy="696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646" name="Google Shape;646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85225" y="1283075"/>
              <a:ext cx="679200" cy="67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4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用Python來翻譯看看</a:t>
            </a:r>
            <a:endParaRPr/>
          </a:p>
        </p:txBody>
      </p:sp>
      <p:sp>
        <p:nvSpPr>
          <p:cNvPr id="654" name="Google Shape;654;p4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5" name="Google Shape;655;p4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https://www.ptt.cc/bbs/RealPlaying/M.1296817299.A.3D1.html</a:t>
            </a:r>
            <a:endParaRPr/>
          </a:p>
        </p:txBody>
      </p:sp>
      <p:sp>
        <p:nvSpPr>
          <p:cNvPr id="656" name="Google Shape;656;p48"/>
          <p:cNvSpPr/>
          <p:nvPr/>
        </p:nvSpPr>
        <p:spPr>
          <a:xfrm>
            <a:off x="1342150" y="941675"/>
            <a:ext cx="7086300" cy="2067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612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I tripped and fell in the mud. I looked up and saw the face of a kindly grandmother. </a:t>
            </a:r>
            <a:br>
              <a:rPr lang="zh-TW" sz="2400"/>
            </a:br>
            <a:r>
              <a:rPr lang="zh-TW" sz="2400"/>
              <a:t>I reached for her hand and... she kicked me right in the teeth.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657" name="Google Shape;657;p48"/>
          <p:cNvSpPr/>
          <p:nvPr/>
        </p:nvSpPr>
        <p:spPr>
          <a:xfrm>
            <a:off x="1342150" y="4426950"/>
            <a:ext cx="7086300" cy="930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???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658" name="Google Shape;658;p48"/>
          <p:cNvSpPr/>
          <p:nvPr/>
        </p:nvSpPr>
        <p:spPr>
          <a:xfrm>
            <a:off x="1450401" y="630525"/>
            <a:ext cx="20022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input.txt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659" name="Google Shape;65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363975"/>
            <a:ext cx="1212300" cy="12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8"/>
          <p:cNvSpPr/>
          <p:nvPr/>
        </p:nvSpPr>
        <p:spPr>
          <a:xfrm>
            <a:off x="1450401" y="4050650"/>
            <a:ext cx="2002200" cy="679200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output.txt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661" name="Google Shape;66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550" y="3784100"/>
            <a:ext cx="1212300" cy="12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48"/>
          <p:cNvSpPr/>
          <p:nvPr/>
        </p:nvSpPr>
        <p:spPr>
          <a:xfrm flipH="1" rot="5400000">
            <a:off x="4184350" y="3495275"/>
            <a:ext cx="1706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8"/>
          <p:cNvSpPr/>
          <p:nvPr/>
        </p:nvSpPr>
        <p:spPr>
          <a:xfrm>
            <a:off x="4598000" y="3378363"/>
            <a:ext cx="15150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72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#翻譯</a:t>
            </a:r>
            <a:endParaRPr sz="2400"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grpSp>
        <p:nvGrpSpPr>
          <p:cNvPr id="664" name="Google Shape;664;p48"/>
          <p:cNvGrpSpPr/>
          <p:nvPr/>
        </p:nvGrpSpPr>
        <p:grpSpPr>
          <a:xfrm>
            <a:off x="3962389" y="3325773"/>
            <a:ext cx="765458" cy="784392"/>
            <a:chOff x="1985225" y="1274675"/>
            <a:chExt cx="679200" cy="696000"/>
          </a:xfrm>
        </p:grpSpPr>
        <p:sp>
          <p:nvSpPr>
            <p:cNvPr id="665" name="Google Shape;665;p48"/>
            <p:cNvSpPr/>
            <p:nvPr/>
          </p:nvSpPr>
          <p:spPr>
            <a:xfrm>
              <a:off x="2050475" y="1274675"/>
              <a:ext cx="548700" cy="696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666" name="Google Shape;666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85225" y="1283075"/>
              <a:ext cx="679200" cy="67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7" name="Google Shape;667;p48"/>
          <p:cNvSpPr/>
          <p:nvPr/>
        </p:nvSpPr>
        <p:spPr>
          <a:xfrm>
            <a:off x="21650" y="324725"/>
            <a:ext cx="8838300" cy="5617500"/>
          </a:xfrm>
          <a:prstGeom prst="rect">
            <a:avLst/>
          </a:prstGeom>
          <a:solidFill>
            <a:srgbClr val="FFFFFF">
              <a:alpha val="455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68" name="Google Shape;668;p48"/>
          <p:cNvSpPr/>
          <p:nvPr/>
        </p:nvSpPr>
        <p:spPr>
          <a:xfrm>
            <a:off x="3654050" y="984975"/>
            <a:ext cx="3154200" cy="1309800"/>
          </a:xfrm>
          <a:prstGeom prst="wedgeRoundRectCallout">
            <a:avLst>
              <a:gd fmla="val -63929" name="adj1"/>
              <a:gd fmla="val -4834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檔案input.txt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是怎麽來的？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669" name="Google Shape;669;p48"/>
          <p:cNvSpPr/>
          <p:nvPr/>
        </p:nvSpPr>
        <p:spPr>
          <a:xfrm>
            <a:off x="4641300" y="4401763"/>
            <a:ext cx="3912000" cy="1309800"/>
          </a:xfrm>
          <a:prstGeom prst="wedgeRoundRectCallout">
            <a:avLst>
              <a:gd fmla="val -28087" name="adj1"/>
              <a:gd fmla="val -8113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Code Block的程式碼怎麽來？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9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49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49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檔案input.txt是怎麽來的？</a:t>
            </a:r>
            <a:endParaRPr/>
          </a:p>
        </p:txBody>
      </p:sp>
      <p:sp>
        <p:nvSpPr>
          <p:cNvPr id="677" name="Google Shape;677;p49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678" name="Google Shape;6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2950" y="1639675"/>
            <a:ext cx="4926875" cy="415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49"/>
          <p:cNvSpPr/>
          <p:nvPr/>
        </p:nvSpPr>
        <p:spPr>
          <a:xfrm>
            <a:off x="1450401" y="2899313"/>
            <a:ext cx="20022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input.txt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680" name="Google Shape;68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50" y="2632763"/>
            <a:ext cx="1212300" cy="12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49"/>
          <p:cNvSpPr/>
          <p:nvPr/>
        </p:nvSpPr>
        <p:spPr>
          <a:xfrm flipH="1" rot="10800000">
            <a:off x="2830825" y="3845039"/>
            <a:ext cx="1679100" cy="12123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49"/>
          <p:cNvSpPr/>
          <p:nvPr/>
        </p:nvSpPr>
        <p:spPr>
          <a:xfrm>
            <a:off x="4700400" y="4520925"/>
            <a:ext cx="1371900" cy="5250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5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取得input.txt (1/2)</a:t>
            </a:r>
            <a:endParaRPr/>
          </a:p>
        </p:txBody>
      </p:sp>
      <p:sp>
        <p:nvSpPr>
          <p:cNvPr id="689" name="Google Shape;689;p5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0" name="Google Shape;690;p5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5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2" name="Google Shape;69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4713" y="2889988"/>
            <a:ext cx="3933825" cy="32099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693" name="Google Shape;693;p50"/>
          <p:cNvGrpSpPr/>
          <p:nvPr/>
        </p:nvGrpSpPr>
        <p:grpSpPr>
          <a:xfrm>
            <a:off x="715550" y="2000625"/>
            <a:ext cx="5014575" cy="879900"/>
            <a:chOff x="2809425" y="1848975"/>
            <a:chExt cx="5014575" cy="879900"/>
          </a:xfrm>
        </p:grpSpPr>
        <p:sp>
          <p:nvSpPr>
            <p:cNvPr id="694" name="Google Shape;694;p50"/>
            <p:cNvSpPr/>
            <p:nvPr/>
          </p:nvSpPr>
          <p:spPr>
            <a:xfrm>
              <a:off x="3404100" y="1851025"/>
              <a:ext cx="4419900" cy="8550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288000" spcFirstLastPara="1" rIns="10800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實作1-2. 分析檔案並儲存</a:t>
              </a:r>
              <a:endParaRPr sz="2400">
                <a:solidFill>
                  <a:srgbClr val="FFFFFF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input.txt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695" name="Google Shape;695;p50"/>
            <p:cNvSpPr/>
            <p:nvPr/>
          </p:nvSpPr>
          <p:spPr>
            <a:xfrm>
              <a:off x="2809425" y="1848975"/>
              <a:ext cx="897900" cy="879900"/>
            </a:xfrm>
            <a:prstGeom prst="roundRect">
              <a:avLst>
                <a:gd fmla="val 20852" name="adj"/>
              </a:avLst>
            </a:prstGeom>
            <a:solidFill>
              <a:srgbClr val="FFFFFF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696" name="Google Shape;696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30900" y="1873925"/>
              <a:ext cx="854950" cy="854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7" name="Google Shape;697;p50"/>
          <p:cNvSpPr/>
          <p:nvPr/>
        </p:nvSpPr>
        <p:spPr>
          <a:xfrm>
            <a:off x="5155000" y="4001375"/>
            <a:ext cx="1175700" cy="3390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98" name="Google Shape;698;p50"/>
          <p:cNvSpPr/>
          <p:nvPr/>
        </p:nvSpPr>
        <p:spPr>
          <a:xfrm flipH="1" rot="2700000">
            <a:off x="3783158" y="3298709"/>
            <a:ext cx="1679237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5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取得input.txt (2/2)</a:t>
            </a:r>
            <a:endParaRPr/>
          </a:p>
        </p:txBody>
      </p:sp>
      <p:sp>
        <p:nvSpPr>
          <p:cNvPr id="705" name="Google Shape;705;p5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6" name="Google Shape;706;p5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5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8" name="Google Shape;70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625" y="1392588"/>
            <a:ext cx="7220951" cy="4685022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9" name="Google Shape;709;p51"/>
          <p:cNvSpPr/>
          <p:nvPr/>
        </p:nvSpPr>
        <p:spPr>
          <a:xfrm>
            <a:off x="6534900" y="4661750"/>
            <a:ext cx="392400" cy="4362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10" name="Google Shape;710;p51"/>
          <p:cNvSpPr/>
          <p:nvPr/>
        </p:nvSpPr>
        <p:spPr>
          <a:xfrm>
            <a:off x="5507850" y="5323950"/>
            <a:ext cx="2164500" cy="679200"/>
          </a:xfrm>
          <a:prstGeom prst="wedgeRoundRectCallout">
            <a:avLst>
              <a:gd fmla="val -424" name="adj1"/>
              <a:gd fmla="val -10045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下載檔案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5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上傳檔案到Colab (1/3)</a:t>
            </a:r>
            <a:endParaRPr/>
          </a:p>
        </p:txBody>
      </p:sp>
      <p:sp>
        <p:nvSpPr>
          <p:cNvPr id="717" name="Google Shape;717;p5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8" name="Google Shape;718;p5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5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0" name="Google Shape;72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875" y="1341325"/>
            <a:ext cx="7192244" cy="4758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1" name="Google Shape;721;p52"/>
          <p:cNvSpPr/>
          <p:nvPr/>
        </p:nvSpPr>
        <p:spPr>
          <a:xfrm>
            <a:off x="1231225" y="2009900"/>
            <a:ext cx="392400" cy="4362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22" name="Google Shape;722;p52"/>
          <p:cNvSpPr/>
          <p:nvPr/>
        </p:nvSpPr>
        <p:spPr>
          <a:xfrm>
            <a:off x="1417750" y="3089400"/>
            <a:ext cx="2164500" cy="679200"/>
          </a:xfrm>
          <a:prstGeom prst="wedgeRoundRectCallout">
            <a:avLst>
              <a:gd fmla="val -40491" name="adj1"/>
              <a:gd fmla="val -1192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上傳檔案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5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警告：你的檔案會在不使用並過一段時間後自動刪除。</a:t>
            </a:r>
            <a:endParaRPr/>
          </a:p>
        </p:txBody>
      </p:sp>
      <p:sp>
        <p:nvSpPr>
          <p:cNvPr id="728" name="Google Shape;728;p5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上傳檔案到Colab (2/3)</a:t>
            </a:r>
            <a:endParaRPr/>
          </a:p>
        </p:txBody>
      </p:sp>
      <p:sp>
        <p:nvSpPr>
          <p:cNvPr id="729" name="Google Shape;729;p5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0" name="Google Shape;730;p5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5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2" name="Google Shape;73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650" y="2315398"/>
            <a:ext cx="6308699" cy="2810454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53"/>
          <p:cNvSpPr/>
          <p:nvPr/>
        </p:nvSpPr>
        <p:spPr>
          <a:xfrm>
            <a:off x="6664800" y="4159475"/>
            <a:ext cx="887400" cy="67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注意檔案不要放到sample_data資料夾裡面囉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5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上傳檔案到Colab (3/3)</a:t>
            </a:r>
            <a:endParaRPr/>
          </a:p>
        </p:txBody>
      </p:sp>
      <p:sp>
        <p:nvSpPr>
          <p:cNvPr id="740" name="Google Shape;740;p5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1" name="Google Shape;741;p5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5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3" name="Google Shape;74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3350" y="1802031"/>
            <a:ext cx="5101125" cy="4297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4" name="Google Shape;744;p54"/>
          <p:cNvSpPr/>
          <p:nvPr/>
        </p:nvSpPr>
        <p:spPr>
          <a:xfrm>
            <a:off x="2552300" y="4788450"/>
            <a:ext cx="1658100" cy="634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1" name="Google Shape;391;p28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Python自然語言處理應用</a:t>
            </a:r>
            <a:endParaRPr/>
          </a:p>
        </p:txBody>
      </p:sp>
      <p:sp>
        <p:nvSpPr>
          <p:cNvPr id="392" name="Google Shape;392;p28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8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8"/>
          <p:cNvSpPr/>
          <p:nvPr/>
        </p:nvSpPr>
        <p:spPr>
          <a:xfrm>
            <a:off x="2313499" y="1784688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環境配置篇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2313499" y="3407575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2. 命名實體篇</a:t>
            </a: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2313499" y="5030463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3. 情緒分析篇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5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51" name="Google Shape;751;p5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5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3" name="Google Shape;75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813" y="2056526"/>
            <a:ext cx="6084375" cy="39974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4" name="Google Shape;754;p5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檔案操作：開啟</a:t>
            </a:r>
            <a:r>
              <a:rPr lang="zh-TW"/>
              <a:t>檔案</a:t>
            </a:r>
            <a:endParaRPr/>
          </a:p>
        </p:txBody>
      </p:sp>
      <p:sp>
        <p:nvSpPr>
          <p:cNvPr id="755" name="Google Shape;755;p55"/>
          <p:cNvSpPr/>
          <p:nvPr/>
        </p:nvSpPr>
        <p:spPr>
          <a:xfrm>
            <a:off x="1883350" y="3286800"/>
            <a:ext cx="757800" cy="409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56" name="Google Shape;756;p55"/>
          <p:cNvSpPr/>
          <p:nvPr/>
        </p:nvSpPr>
        <p:spPr>
          <a:xfrm>
            <a:off x="1883349" y="4152700"/>
            <a:ext cx="2175600" cy="894900"/>
          </a:xfrm>
          <a:prstGeom prst="wedgeRoundRectCallout">
            <a:avLst>
              <a:gd fmla="val -28291" name="adj1"/>
              <a:gd fmla="val -11611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在</a:t>
            </a:r>
            <a:r>
              <a:rPr lang="zh-TW" sz="2400">
                <a:solidFill>
                  <a:srgbClr val="FFFFFF"/>
                </a:solidFill>
              </a:rPr>
              <a:t>檔案上滑鼠左鍵兩下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57" name="Google Shape;757;p55"/>
          <p:cNvSpPr/>
          <p:nvPr/>
        </p:nvSpPr>
        <p:spPr>
          <a:xfrm>
            <a:off x="6050525" y="2604900"/>
            <a:ext cx="1675800" cy="1443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58" name="Google Shape;758;p55"/>
          <p:cNvSpPr/>
          <p:nvPr/>
        </p:nvSpPr>
        <p:spPr>
          <a:xfrm>
            <a:off x="5953099" y="4152700"/>
            <a:ext cx="2175600" cy="894900"/>
          </a:xfrm>
          <a:prstGeom prst="wedgeRoundRectCallout">
            <a:avLst>
              <a:gd fmla="val -28291" name="adj1"/>
              <a:gd fmla="val -11611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預覽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檔案內容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56"/>
          <p:cNvSpPr txBox="1"/>
          <p:nvPr>
            <p:ph idx="1" type="body"/>
          </p:nvPr>
        </p:nvSpPr>
        <p:spPr>
          <a:xfrm>
            <a:off x="715550" y="1493721"/>
            <a:ext cx="7713000" cy="475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這樣待會就能用「下載」取得分析結果了</a:t>
            </a:r>
            <a:endParaRPr/>
          </a:p>
        </p:txBody>
      </p:sp>
      <p:sp>
        <p:nvSpPr>
          <p:cNvPr id="764" name="Google Shape;764;p5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檔案操作：下載檔案</a:t>
            </a:r>
            <a:endParaRPr/>
          </a:p>
        </p:txBody>
      </p:sp>
      <p:sp>
        <p:nvSpPr>
          <p:cNvPr id="765" name="Google Shape;765;p5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6" name="Google Shape;766;p5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5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8" name="Google Shape;76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803" y="1631353"/>
            <a:ext cx="5532500" cy="40697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769" name="Google Shape;769;p56"/>
          <p:cNvGrpSpPr/>
          <p:nvPr/>
        </p:nvGrpSpPr>
        <p:grpSpPr>
          <a:xfrm>
            <a:off x="3324325" y="1340550"/>
            <a:ext cx="1146900" cy="1132200"/>
            <a:chOff x="6409125" y="2248100"/>
            <a:chExt cx="1146900" cy="1132200"/>
          </a:xfrm>
        </p:grpSpPr>
        <p:sp>
          <p:nvSpPr>
            <p:cNvPr id="770" name="Google Shape;770;p56"/>
            <p:cNvSpPr/>
            <p:nvPr/>
          </p:nvSpPr>
          <p:spPr>
            <a:xfrm>
              <a:off x="6409125" y="2248100"/>
              <a:ext cx="1146900" cy="1132200"/>
            </a:xfrm>
            <a:prstGeom prst="wedgeEllipseCallout">
              <a:avLst>
                <a:gd fmla="val -28416" name="adj1"/>
                <a:gd fmla="val 65008" name="adj2"/>
              </a:avLst>
            </a:prstGeom>
            <a:solidFill>
              <a:srgbClr val="FFFFFF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800">
                  <a:solidFill>
                    <a:srgbClr val="FFFFFF"/>
                  </a:solidFill>
                </a:rPr>
                <a:t>!</a:t>
              </a:r>
              <a:endParaRPr b="1" sz="4800">
                <a:solidFill>
                  <a:srgbClr val="FFFFFF"/>
                </a:solidFill>
              </a:endParaRPr>
            </a:p>
          </p:txBody>
        </p:sp>
        <p:pic>
          <p:nvPicPr>
            <p:cNvPr id="771" name="Google Shape;771;p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00825" y="2432450"/>
              <a:ext cx="763500" cy="7634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2" name="Google Shape;772;p56"/>
          <p:cNvSpPr/>
          <p:nvPr/>
        </p:nvSpPr>
        <p:spPr>
          <a:xfrm>
            <a:off x="6466478" y="2887975"/>
            <a:ext cx="1844700" cy="894900"/>
          </a:xfrm>
          <a:prstGeom prst="wedgeRoundRectCallout">
            <a:avLst>
              <a:gd fmla="val -89564" name="adj1"/>
              <a:gd fmla="val -3507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按右鍵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下載檔案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73" name="Google Shape;773;p56"/>
          <p:cNvSpPr/>
          <p:nvPr/>
        </p:nvSpPr>
        <p:spPr>
          <a:xfrm>
            <a:off x="3605225" y="2826675"/>
            <a:ext cx="2055600" cy="409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1626" y="1687700"/>
            <a:ext cx="6035799" cy="4005651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57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57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57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Code Block的程式碼怎麽來？</a:t>
            </a:r>
            <a:endParaRPr/>
          </a:p>
        </p:txBody>
      </p:sp>
      <p:sp>
        <p:nvSpPr>
          <p:cNvPr id="782" name="Google Shape;782;p57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83" name="Google Shape;783;p57"/>
          <p:cNvSpPr/>
          <p:nvPr/>
        </p:nvSpPr>
        <p:spPr>
          <a:xfrm>
            <a:off x="1637250" y="2789363"/>
            <a:ext cx="15150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72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#Code</a:t>
            </a:r>
            <a:endParaRPr sz="2400"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grpSp>
        <p:nvGrpSpPr>
          <p:cNvPr id="784" name="Google Shape;784;p57"/>
          <p:cNvGrpSpPr/>
          <p:nvPr/>
        </p:nvGrpSpPr>
        <p:grpSpPr>
          <a:xfrm>
            <a:off x="1001639" y="2736773"/>
            <a:ext cx="765458" cy="784392"/>
            <a:chOff x="1985225" y="1274675"/>
            <a:chExt cx="679200" cy="696000"/>
          </a:xfrm>
        </p:grpSpPr>
        <p:sp>
          <p:nvSpPr>
            <p:cNvPr id="785" name="Google Shape;785;p57"/>
            <p:cNvSpPr/>
            <p:nvPr/>
          </p:nvSpPr>
          <p:spPr>
            <a:xfrm>
              <a:off x="2050475" y="1274675"/>
              <a:ext cx="548700" cy="696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786" name="Google Shape;786;p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85225" y="1283075"/>
              <a:ext cx="679200" cy="67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7" name="Google Shape;787;p57"/>
          <p:cNvSpPr/>
          <p:nvPr/>
        </p:nvSpPr>
        <p:spPr>
          <a:xfrm>
            <a:off x="4998775" y="2348800"/>
            <a:ext cx="4017600" cy="1937400"/>
          </a:xfrm>
          <a:prstGeom prst="roundRect">
            <a:avLst>
              <a:gd fmla="val 5694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88" name="Google Shape;788;p57"/>
          <p:cNvSpPr/>
          <p:nvPr/>
        </p:nvSpPr>
        <p:spPr>
          <a:xfrm flipH="1">
            <a:off x="3319100" y="2866625"/>
            <a:ext cx="1811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58"/>
          <p:cNvSpPr txBox="1"/>
          <p:nvPr>
            <p:ph type="title"/>
          </p:nvPr>
        </p:nvSpPr>
        <p:spPr>
          <a:xfrm>
            <a:off x="1417750" y="143600"/>
            <a:ext cx="7010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Code Block</a:t>
            </a:r>
            <a:r>
              <a:rPr lang="zh-TW"/>
              <a:t>的拆分</a:t>
            </a:r>
            <a:endParaRPr/>
          </a:p>
        </p:txBody>
      </p:sp>
      <p:sp>
        <p:nvSpPr>
          <p:cNvPr id="795" name="Google Shape;795;p5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6" name="Google Shape;796;p5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5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58"/>
          <p:cNvSpPr/>
          <p:nvPr/>
        </p:nvSpPr>
        <p:spPr>
          <a:xfrm>
            <a:off x="1702200" y="3395488"/>
            <a:ext cx="15150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72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#翻譯</a:t>
            </a:r>
            <a:endParaRPr sz="2400"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grpSp>
        <p:nvGrpSpPr>
          <p:cNvPr id="799" name="Google Shape;799;p58"/>
          <p:cNvGrpSpPr/>
          <p:nvPr/>
        </p:nvGrpSpPr>
        <p:grpSpPr>
          <a:xfrm>
            <a:off x="1066589" y="3342898"/>
            <a:ext cx="765458" cy="784392"/>
            <a:chOff x="1985225" y="1274675"/>
            <a:chExt cx="679200" cy="696000"/>
          </a:xfrm>
        </p:grpSpPr>
        <p:sp>
          <p:nvSpPr>
            <p:cNvPr id="800" name="Google Shape;800;p58"/>
            <p:cNvSpPr/>
            <p:nvPr/>
          </p:nvSpPr>
          <p:spPr>
            <a:xfrm>
              <a:off x="2050475" y="1274675"/>
              <a:ext cx="548700" cy="696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801" name="Google Shape;801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85225" y="1283075"/>
              <a:ext cx="679200" cy="67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2" name="Google Shape;802;p58"/>
          <p:cNvSpPr/>
          <p:nvPr/>
        </p:nvSpPr>
        <p:spPr>
          <a:xfrm>
            <a:off x="4908800" y="1393925"/>
            <a:ext cx="31686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讀取input.txt</a:t>
            </a:r>
            <a:endParaRPr sz="2400"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grpSp>
        <p:nvGrpSpPr>
          <p:cNvPr id="803" name="Google Shape;803;p58"/>
          <p:cNvGrpSpPr/>
          <p:nvPr/>
        </p:nvGrpSpPr>
        <p:grpSpPr>
          <a:xfrm>
            <a:off x="4273189" y="1341323"/>
            <a:ext cx="765458" cy="784392"/>
            <a:chOff x="1985225" y="1274675"/>
            <a:chExt cx="679200" cy="696000"/>
          </a:xfrm>
        </p:grpSpPr>
        <p:sp>
          <p:nvSpPr>
            <p:cNvPr id="804" name="Google Shape;804;p58"/>
            <p:cNvSpPr/>
            <p:nvPr/>
          </p:nvSpPr>
          <p:spPr>
            <a:xfrm>
              <a:off x="2050475" y="1274675"/>
              <a:ext cx="548700" cy="696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805" name="Google Shape;805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85225" y="1283075"/>
              <a:ext cx="679200" cy="67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6" name="Google Shape;806;p58"/>
          <p:cNvSpPr/>
          <p:nvPr/>
        </p:nvSpPr>
        <p:spPr>
          <a:xfrm>
            <a:off x="4908800" y="2739275"/>
            <a:ext cx="31686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準備翻譯工具</a:t>
            </a:r>
            <a:endParaRPr sz="2400"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grpSp>
        <p:nvGrpSpPr>
          <p:cNvPr id="807" name="Google Shape;807;p58"/>
          <p:cNvGrpSpPr/>
          <p:nvPr/>
        </p:nvGrpSpPr>
        <p:grpSpPr>
          <a:xfrm>
            <a:off x="4273189" y="2686673"/>
            <a:ext cx="765458" cy="784392"/>
            <a:chOff x="1985225" y="1274675"/>
            <a:chExt cx="679200" cy="696000"/>
          </a:xfrm>
        </p:grpSpPr>
        <p:sp>
          <p:nvSpPr>
            <p:cNvPr id="808" name="Google Shape;808;p58"/>
            <p:cNvSpPr/>
            <p:nvPr/>
          </p:nvSpPr>
          <p:spPr>
            <a:xfrm>
              <a:off x="2050475" y="1274675"/>
              <a:ext cx="548700" cy="696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809" name="Google Shape;809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85225" y="1283075"/>
              <a:ext cx="679200" cy="67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0" name="Google Shape;810;p58"/>
          <p:cNvSpPr/>
          <p:nvPr/>
        </p:nvSpPr>
        <p:spPr>
          <a:xfrm>
            <a:off x="4908800" y="4179900"/>
            <a:ext cx="31686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執行</a:t>
            </a: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翻譯</a:t>
            </a:r>
            <a:endParaRPr sz="2400"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grpSp>
        <p:nvGrpSpPr>
          <p:cNvPr id="811" name="Google Shape;811;p58"/>
          <p:cNvGrpSpPr/>
          <p:nvPr/>
        </p:nvGrpSpPr>
        <p:grpSpPr>
          <a:xfrm>
            <a:off x="4273189" y="4127298"/>
            <a:ext cx="765458" cy="784392"/>
            <a:chOff x="1985225" y="1274675"/>
            <a:chExt cx="679200" cy="696000"/>
          </a:xfrm>
        </p:grpSpPr>
        <p:sp>
          <p:nvSpPr>
            <p:cNvPr id="812" name="Google Shape;812;p58"/>
            <p:cNvSpPr/>
            <p:nvPr/>
          </p:nvSpPr>
          <p:spPr>
            <a:xfrm>
              <a:off x="2050475" y="1274675"/>
              <a:ext cx="548700" cy="696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813" name="Google Shape;813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85225" y="1283075"/>
              <a:ext cx="679200" cy="67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4" name="Google Shape;814;p58"/>
          <p:cNvSpPr/>
          <p:nvPr/>
        </p:nvSpPr>
        <p:spPr>
          <a:xfrm>
            <a:off x="4908800" y="5368125"/>
            <a:ext cx="31686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儲存output.txt</a:t>
            </a:r>
            <a:endParaRPr sz="2400"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grpSp>
        <p:nvGrpSpPr>
          <p:cNvPr id="815" name="Google Shape;815;p58"/>
          <p:cNvGrpSpPr/>
          <p:nvPr/>
        </p:nvGrpSpPr>
        <p:grpSpPr>
          <a:xfrm>
            <a:off x="4273189" y="5315523"/>
            <a:ext cx="765458" cy="784392"/>
            <a:chOff x="1985225" y="1274675"/>
            <a:chExt cx="679200" cy="696000"/>
          </a:xfrm>
        </p:grpSpPr>
        <p:sp>
          <p:nvSpPr>
            <p:cNvPr id="816" name="Google Shape;816;p58"/>
            <p:cNvSpPr/>
            <p:nvPr/>
          </p:nvSpPr>
          <p:spPr>
            <a:xfrm>
              <a:off x="2050475" y="1274675"/>
              <a:ext cx="548700" cy="696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817" name="Google Shape;817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85225" y="1283075"/>
              <a:ext cx="679200" cy="67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8" name="Google Shape;818;p58"/>
          <p:cNvSpPr/>
          <p:nvPr/>
        </p:nvSpPr>
        <p:spPr>
          <a:xfrm rot="10800000">
            <a:off x="3368411" y="1648609"/>
            <a:ext cx="753600" cy="42504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5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59"/>
          <p:cNvSpPr txBox="1"/>
          <p:nvPr>
            <p:ph type="title"/>
          </p:nvPr>
        </p:nvSpPr>
        <p:spPr>
          <a:xfrm>
            <a:off x="1417750" y="143600"/>
            <a:ext cx="7010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取得並執行程式碼 (1/5)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找到程式碼</a:t>
            </a:r>
            <a:endParaRPr/>
          </a:p>
        </p:txBody>
      </p:sp>
      <p:sp>
        <p:nvSpPr>
          <p:cNvPr id="825" name="Google Shape;825;p5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6" name="Google Shape;826;p5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5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59"/>
          <p:cNvSpPr/>
          <p:nvPr/>
        </p:nvSpPr>
        <p:spPr>
          <a:xfrm>
            <a:off x="1351162" y="1393925"/>
            <a:ext cx="31686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#讀取input.txt</a:t>
            </a:r>
            <a:endParaRPr sz="2400"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829" name="Google Shape;82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4713" y="2889988"/>
            <a:ext cx="3933825" cy="32099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830" name="Google Shape;830;p59"/>
          <p:cNvGrpSpPr/>
          <p:nvPr/>
        </p:nvGrpSpPr>
        <p:grpSpPr>
          <a:xfrm>
            <a:off x="715551" y="1341323"/>
            <a:ext cx="765458" cy="784392"/>
            <a:chOff x="1985225" y="1274675"/>
            <a:chExt cx="679200" cy="696000"/>
          </a:xfrm>
        </p:grpSpPr>
        <p:sp>
          <p:nvSpPr>
            <p:cNvPr id="831" name="Google Shape;831;p59"/>
            <p:cNvSpPr/>
            <p:nvPr/>
          </p:nvSpPr>
          <p:spPr>
            <a:xfrm>
              <a:off x="2050475" y="1274675"/>
              <a:ext cx="548700" cy="696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832" name="Google Shape;832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85225" y="1283075"/>
              <a:ext cx="679200" cy="67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3" name="Google Shape;833;p59"/>
          <p:cNvGrpSpPr/>
          <p:nvPr/>
        </p:nvGrpSpPr>
        <p:grpSpPr>
          <a:xfrm>
            <a:off x="715550" y="2610225"/>
            <a:ext cx="5014575" cy="879900"/>
            <a:chOff x="2809425" y="1848975"/>
            <a:chExt cx="5014575" cy="879900"/>
          </a:xfrm>
        </p:grpSpPr>
        <p:sp>
          <p:nvSpPr>
            <p:cNvPr id="834" name="Google Shape;834;p59"/>
            <p:cNvSpPr/>
            <p:nvPr/>
          </p:nvSpPr>
          <p:spPr>
            <a:xfrm>
              <a:off x="3404100" y="1851025"/>
              <a:ext cx="4419900" cy="8550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288000" spcFirstLastPara="1" rIns="10800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實作1-2. </a:t>
              </a:r>
              <a:r>
                <a:rPr lang="zh-TW" sz="2400">
                  <a:solidFill>
                    <a:srgbClr val="FFFFFF"/>
                  </a:solidFill>
                </a:rPr>
                <a:t>分析檔案並儲存</a:t>
              </a:r>
              <a:endParaRPr sz="2400">
                <a:solidFill>
                  <a:srgbClr val="FFFFFF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Code Blocks: 1. 讀取input.txt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835" name="Google Shape;835;p59"/>
            <p:cNvSpPr/>
            <p:nvPr/>
          </p:nvSpPr>
          <p:spPr>
            <a:xfrm>
              <a:off x="2809425" y="1848975"/>
              <a:ext cx="897900" cy="879900"/>
            </a:xfrm>
            <a:prstGeom prst="roundRect">
              <a:avLst>
                <a:gd fmla="val 20852" name="adj"/>
              </a:avLst>
            </a:prstGeom>
            <a:solidFill>
              <a:srgbClr val="FFFFFF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836" name="Google Shape;836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30900" y="1873925"/>
              <a:ext cx="854950" cy="854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7" name="Google Shape;837;p59"/>
          <p:cNvSpPr/>
          <p:nvPr/>
        </p:nvSpPr>
        <p:spPr>
          <a:xfrm>
            <a:off x="5383600" y="4610975"/>
            <a:ext cx="1175700" cy="3390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38" name="Google Shape;838;p59"/>
          <p:cNvSpPr/>
          <p:nvPr/>
        </p:nvSpPr>
        <p:spPr>
          <a:xfrm flipH="1" rot="5400000">
            <a:off x="2585800" y="2083125"/>
            <a:ext cx="699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59"/>
          <p:cNvSpPr/>
          <p:nvPr/>
        </p:nvSpPr>
        <p:spPr>
          <a:xfrm flipH="1" rot="2700000">
            <a:off x="4011758" y="3908309"/>
            <a:ext cx="1679237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6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6" name="Google Shape;846;p6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6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8" name="Google Shape;84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198" y="1355798"/>
            <a:ext cx="5244651" cy="475859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9" name="Google Shape;849;p60"/>
          <p:cNvSpPr/>
          <p:nvPr/>
        </p:nvSpPr>
        <p:spPr>
          <a:xfrm>
            <a:off x="5875500" y="3701775"/>
            <a:ext cx="388500" cy="4113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50" name="Google Shape;850;p60"/>
          <p:cNvSpPr/>
          <p:nvPr/>
        </p:nvSpPr>
        <p:spPr>
          <a:xfrm>
            <a:off x="6264000" y="4737175"/>
            <a:ext cx="2164500" cy="679200"/>
          </a:xfrm>
          <a:prstGeom prst="wedgeRoundRectCallout">
            <a:avLst>
              <a:gd fmla="val -54281" name="adj1"/>
              <a:gd fmla="val -11957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2. 複製程式碼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51" name="Google Shape;851;p60"/>
          <p:cNvSpPr/>
          <p:nvPr/>
        </p:nvSpPr>
        <p:spPr>
          <a:xfrm>
            <a:off x="488650" y="4113075"/>
            <a:ext cx="1394700" cy="1673400"/>
          </a:xfrm>
          <a:prstGeom prst="wedgeRoundRectCallout">
            <a:avLst>
              <a:gd fmla="val 88031" name="adj1"/>
              <a:gd fmla="val -2051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程式碼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細節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(投影片講解重點)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52" name="Google Shape;852;p60"/>
          <p:cNvSpPr/>
          <p:nvPr/>
        </p:nvSpPr>
        <p:spPr>
          <a:xfrm>
            <a:off x="2801525" y="4069775"/>
            <a:ext cx="2693400" cy="1933500"/>
          </a:xfrm>
          <a:prstGeom prst="roundRect">
            <a:avLst>
              <a:gd fmla="val 5694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53" name="Google Shape;853;p60"/>
          <p:cNvSpPr txBox="1"/>
          <p:nvPr>
            <p:ph type="title"/>
          </p:nvPr>
        </p:nvSpPr>
        <p:spPr>
          <a:xfrm>
            <a:off x="1417750" y="143600"/>
            <a:ext cx="7010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取得並執行程式碼 (2/5)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複製程式碼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6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60" name="Google Shape;860;p6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6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2" name="Google Shape;8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100" y="1355800"/>
            <a:ext cx="7247025" cy="4758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63" name="Google Shape;863;p61"/>
          <p:cNvSpPr/>
          <p:nvPr/>
        </p:nvSpPr>
        <p:spPr>
          <a:xfrm>
            <a:off x="3526725" y="2208075"/>
            <a:ext cx="3091500" cy="1753500"/>
          </a:xfrm>
          <a:prstGeom prst="roundRect">
            <a:avLst>
              <a:gd fmla="val 5694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64" name="Google Shape;864;p61"/>
          <p:cNvSpPr/>
          <p:nvPr/>
        </p:nvSpPr>
        <p:spPr>
          <a:xfrm>
            <a:off x="3754275" y="4217650"/>
            <a:ext cx="2566800" cy="894900"/>
          </a:xfrm>
          <a:prstGeom prst="wedgeRoundRectCallout">
            <a:avLst>
              <a:gd fmla="val 4212" name="adj1"/>
              <a:gd fmla="val -10196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2. 到Code Block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貼上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65" name="Google Shape;865;p61"/>
          <p:cNvSpPr/>
          <p:nvPr/>
        </p:nvSpPr>
        <p:spPr>
          <a:xfrm>
            <a:off x="259799" y="2208075"/>
            <a:ext cx="2109000" cy="894900"/>
          </a:xfrm>
          <a:prstGeom prst="wedgeRoundRectCallout">
            <a:avLst>
              <a:gd fmla="val 4212" name="adj1"/>
              <a:gd fmla="val -10196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回到Colab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66" name="Google Shape;866;p61"/>
          <p:cNvSpPr txBox="1"/>
          <p:nvPr>
            <p:ph type="title"/>
          </p:nvPr>
        </p:nvSpPr>
        <p:spPr>
          <a:xfrm>
            <a:off x="1417750" y="143600"/>
            <a:ext cx="7010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取得並執行程式碼 (3/5)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到Colab貼上程式碼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6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72" name="Google Shape;872;p6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6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6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875" name="Google Shape;87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913" y="1341325"/>
            <a:ext cx="7170369" cy="475859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76" name="Google Shape;876;p62"/>
          <p:cNvSpPr/>
          <p:nvPr/>
        </p:nvSpPr>
        <p:spPr>
          <a:xfrm>
            <a:off x="3491950" y="3831650"/>
            <a:ext cx="4819200" cy="617100"/>
          </a:xfrm>
          <a:prstGeom prst="roundRect">
            <a:avLst>
              <a:gd fmla="val 5694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77" name="Google Shape;877;p62"/>
          <p:cNvSpPr/>
          <p:nvPr/>
        </p:nvSpPr>
        <p:spPr>
          <a:xfrm>
            <a:off x="3214699" y="4737200"/>
            <a:ext cx="2109000" cy="894900"/>
          </a:xfrm>
          <a:prstGeom prst="wedgeRoundRectCallout">
            <a:avLst>
              <a:gd fmla="val 4212" name="adj1"/>
              <a:gd fmla="val -10196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執行程式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並查看結果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78" name="Google Shape;878;p62"/>
          <p:cNvSpPr txBox="1"/>
          <p:nvPr>
            <p:ph type="title"/>
          </p:nvPr>
        </p:nvSpPr>
        <p:spPr>
          <a:xfrm>
            <a:off x="1417750" y="143600"/>
            <a:ext cx="7010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取得並執行程式碼 (4/5)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執行程式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884" name="Google Shape;88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075" y="1341325"/>
            <a:ext cx="7228717" cy="4758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85" name="Google Shape;885;p6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取得並執行程式碼 (5/5)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新增Code Block</a:t>
            </a:r>
            <a:endParaRPr/>
          </a:p>
        </p:txBody>
      </p:sp>
      <p:sp>
        <p:nvSpPr>
          <p:cNvPr id="886" name="Google Shape;886;p6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87" name="Google Shape;887;p6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6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63"/>
          <p:cNvSpPr/>
          <p:nvPr/>
        </p:nvSpPr>
        <p:spPr>
          <a:xfrm>
            <a:off x="3340425" y="1623575"/>
            <a:ext cx="686100" cy="525000"/>
          </a:xfrm>
          <a:prstGeom prst="roundRect">
            <a:avLst>
              <a:gd fmla="val 5694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90" name="Google Shape;890;p63"/>
          <p:cNvSpPr/>
          <p:nvPr/>
        </p:nvSpPr>
        <p:spPr>
          <a:xfrm>
            <a:off x="2102625" y="2561600"/>
            <a:ext cx="3091500" cy="1302600"/>
          </a:xfrm>
          <a:prstGeom prst="wedgeRoundRectCallout">
            <a:avLst>
              <a:gd fmla="val 4212" name="adj1"/>
              <a:gd fmla="val -10196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新增Code Block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到目前所在位置之後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91" name="Google Shape;891;p63"/>
          <p:cNvSpPr/>
          <p:nvPr/>
        </p:nvSpPr>
        <p:spPr>
          <a:xfrm>
            <a:off x="2747938" y="5387300"/>
            <a:ext cx="3699000" cy="894900"/>
          </a:xfrm>
          <a:prstGeom prst="wedgeRoundRectCallout">
            <a:avLst>
              <a:gd fmla="val 4212" name="adj1"/>
              <a:gd fmla="val -10196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出現空白</a:t>
            </a:r>
            <a:r>
              <a:rPr lang="zh-TW" sz="2400">
                <a:solidFill>
                  <a:srgbClr val="FFFFFF"/>
                </a:solidFill>
              </a:rPr>
              <a:t>Code Block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FFFF"/>
                </a:solidFill>
              </a:rPr>
              <a:t>這樣就能插入下一段程式碼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6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"""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讀取input.txt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"""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Initialize the input_string variable.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input_string = ""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Load input.txt content to input_string.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with open('input.txt', 'r') as file: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  input_string = file.read()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 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Display the input_string int the result.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input_string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97" name="Google Shape;897;p6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解讀程式碼細節 (1/5)</a:t>
            </a:r>
            <a:endParaRPr/>
          </a:p>
        </p:txBody>
      </p:sp>
      <p:sp>
        <p:nvSpPr>
          <p:cNvPr id="898" name="Google Shape;898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99" name="Google Shape;899;p6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6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2" name="Google Shape;402;p29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9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4" name="Google Shape;4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6800"/>
            <a:ext cx="8839200" cy="552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6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"""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讀取input.txt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"""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Initialize the input_string variable.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input_string = ""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Load input.txt content to input_string.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with open('input.txt', 'r') as file: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  input_string = file.read()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 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Display the input_string int the result.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input_string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6" name="Google Shape;906;p6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解讀程式碼細節 (2/5)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多行註解</a:t>
            </a:r>
            <a:endParaRPr/>
          </a:p>
        </p:txBody>
      </p:sp>
      <p:sp>
        <p:nvSpPr>
          <p:cNvPr id="907" name="Google Shape;907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08" name="Google Shape;908;p6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6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65"/>
          <p:cNvSpPr/>
          <p:nvPr/>
        </p:nvSpPr>
        <p:spPr>
          <a:xfrm>
            <a:off x="574825" y="1200625"/>
            <a:ext cx="2401800" cy="1429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11" name="Google Shape;911;p65"/>
          <p:cNvSpPr/>
          <p:nvPr/>
        </p:nvSpPr>
        <p:spPr>
          <a:xfrm>
            <a:off x="3500149" y="1577400"/>
            <a:ext cx="4130700" cy="1604700"/>
          </a:xfrm>
          <a:prstGeom prst="wedgeRoundRectCallout">
            <a:avLst>
              <a:gd fmla="val -66606" name="adj1"/>
              <a:gd fmla="val -26887" name="adj2"/>
              <a:gd fmla="val 0" name="adj3"/>
            </a:avLst>
          </a:prstGeom>
          <a:solidFill>
            <a:srgbClr val="0B539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以"""開頭，以"""結尾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多行註解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說明程式的用途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6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"""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讀取input.txt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"""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Initialize the input_string variable.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input_string = ""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</a:t>
            </a: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Load the content of input.txt to input_string.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with open('input.txt', 'r') as file: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  input_string = file.read()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 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Display the input_string int the result.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input_string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17" name="Google Shape;917;p6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解讀程式碼細節 (</a:t>
            </a:r>
            <a:r>
              <a:rPr b="0" lang="zh-TW" sz="2400"/>
              <a:t>3</a:t>
            </a:r>
            <a:r>
              <a:rPr b="0" lang="zh-TW" sz="2400"/>
              <a:t>/5)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單行註解</a:t>
            </a:r>
            <a:endParaRPr/>
          </a:p>
        </p:txBody>
      </p:sp>
      <p:sp>
        <p:nvSpPr>
          <p:cNvPr id="918" name="Google Shape;918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19" name="Google Shape;919;p6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6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66"/>
          <p:cNvSpPr/>
          <p:nvPr/>
        </p:nvSpPr>
        <p:spPr>
          <a:xfrm>
            <a:off x="694325" y="2727625"/>
            <a:ext cx="6308700" cy="43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22" name="Google Shape;922;p66"/>
          <p:cNvSpPr/>
          <p:nvPr/>
        </p:nvSpPr>
        <p:spPr>
          <a:xfrm>
            <a:off x="3807050" y="3655575"/>
            <a:ext cx="4130700" cy="2108700"/>
          </a:xfrm>
          <a:prstGeom prst="wedgeRoundRectCallout">
            <a:avLst>
              <a:gd fmla="val -27039" name="adj1"/>
              <a:gd fmla="val -75015" name="adj2"/>
              <a:gd fmla="val 0" name="adj3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# </a:t>
            </a:r>
            <a:r>
              <a:rPr lang="zh-TW" sz="1800">
                <a:solidFill>
                  <a:srgbClr val="FFFFFF"/>
                </a:solidFill>
              </a:rPr>
              <a:t>之後的內容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單行</a:t>
            </a:r>
            <a:r>
              <a:rPr b="1" lang="zh-TW" sz="3200">
                <a:solidFill>
                  <a:srgbClr val="FFFFFF"/>
                </a:solidFill>
              </a:rPr>
              <a:t>註解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說明</a:t>
            </a:r>
            <a:r>
              <a:rPr lang="zh-TW" sz="2400">
                <a:solidFill>
                  <a:srgbClr val="FFFFFF"/>
                </a:solidFill>
              </a:rPr>
              <a:t>以下</a:t>
            </a:r>
            <a:r>
              <a:rPr lang="zh-TW" sz="2400">
                <a:solidFill>
                  <a:srgbClr val="FFFFFF"/>
                </a:solidFill>
              </a:rPr>
              <a:t>程式，</a:t>
            </a:r>
            <a:br>
              <a:rPr lang="zh-TW" sz="2400">
                <a:solidFill>
                  <a:srgbClr val="FFFFFF"/>
                </a:solidFill>
              </a:rPr>
            </a:br>
            <a:r>
              <a:rPr lang="zh-TW" sz="2400">
                <a:solidFill>
                  <a:srgbClr val="FFFFFF"/>
                </a:solidFill>
              </a:rPr>
              <a:t>或是前面程式</a:t>
            </a:r>
            <a:r>
              <a:rPr lang="zh-TW" sz="2400">
                <a:solidFill>
                  <a:srgbClr val="FFFFFF"/>
                </a:solidFill>
              </a:rPr>
              <a:t>的用途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6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"""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讀取input.txt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"""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Initialize the input_string variable.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input_string = ""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</a:t>
            </a: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Load the content of input.txt to input_string.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with open('input.txt', 'r') as file: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  input_string = file.read()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 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Display the input_string int the result.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input_string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28" name="Google Shape;928;p6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解讀程式碼細節 (</a:t>
            </a:r>
            <a:r>
              <a:rPr b="0" lang="zh-TW" sz="2400"/>
              <a:t>4</a:t>
            </a:r>
            <a:r>
              <a:rPr b="0" lang="zh-TW" sz="2400"/>
              <a:t>/5)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程式碼</a:t>
            </a:r>
            <a:endParaRPr/>
          </a:p>
        </p:txBody>
      </p:sp>
      <p:sp>
        <p:nvSpPr>
          <p:cNvPr id="929" name="Google Shape;929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30" name="Google Shape;930;p6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6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p67"/>
          <p:cNvSpPr/>
          <p:nvPr/>
        </p:nvSpPr>
        <p:spPr>
          <a:xfrm>
            <a:off x="694325" y="3052325"/>
            <a:ext cx="2985900" cy="43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33" name="Google Shape;933;p67"/>
          <p:cNvSpPr/>
          <p:nvPr/>
        </p:nvSpPr>
        <p:spPr>
          <a:xfrm>
            <a:off x="4662150" y="1187750"/>
            <a:ext cx="4130700" cy="2108700"/>
          </a:xfrm>
          <a:prstGeom prst="wedgeRoundRectCallout">
            <a:avLst>
              <a:gd fmla="val -76132" name="adj1"/>
              <a:gd fmla="val 48175" name="adj2"/>
              <a:gd fmla="val 0" name="adj3"/>
            </a:avLst>
          </a:prstGeom>
          <a:solidFill>
            <a:srgbClr val="43434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其他的部分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程式碼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實際上要執行的程式碼。</a:t>
            </a:r>
            <a:br>
              <a:rPr lang="zh-TW" sz="2400">
                <a:solidFill>
                  <a:srgbClr val="FFFFFF"/>
                </a:solidFill>
              </a:rPr>
            </a:br>
            <a:r>
              <a:rPr lang="zh-TW" sz="2400">
                <a:solidFill>
                  <a:srgbClr val="FFFFFF"/>
                </a:solidFill>
              </a:rPr>
              <a:t>教學中會修改部分內容。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6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"""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讀取input.txt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B5394"/>
                </a:solidFill>
                <a:latin typeface="Consolas"/>
                <a:ea typeface="Consolas"/>
                <a:cs typeface="Consolas"/>
                <a:sym typeface="Consolas"/>
              </a:rPr>
              <a:t>"""</a:t>
            </a:r>
            <a:endParaRPr>
              <a:solidFill>
                <a:srgbClr val="0B5394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Initialize the input_string variable.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input_string = ""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Load the content of input.txt to input_string.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with open('input.txt', 'r') as file: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  input_string = file.read()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 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# Display the input_string int the result.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nsolas"/>
                <a:ea typeface="Consolas"/>
                <a:cs typeface="Consolas"/>
                <a:sym typeface="Consolas"/>
              </a:rPr>
              <a:t>input_string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39" name="Google Shape;939;p6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解讀程式碼細節 (5/5)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舉例</a:t>
            </a:r>
            <a:endParaRPr/>
          </a:p>
        </p:txBody>
      </p:sp>
      <p:sp>
        <p:nvSpPr>
          <p:cNvPr id="940" name="Google Shape;940;p6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41" name="Google Shape;941;p6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6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68"/>
          <p:cNvSpPr/>
          <p:nvPr/>
        </p:nvSpPr>
        <p:spPr>
          <a:xfrm>
            <a:off x="564450" y="3561025"/>
            <a:ext cx="7791600" cy="159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44" name="Google Shape;944;p68"/>
          <p:cNvSpPr/>
          <p:nvPr/>
        </p:nvSpPr>
        <p:spPr>
          <a:xfrm>
            <a:off x="125675" y="1786601"/>
            <a:ext cx="4130700" cy="1254900"/>
          </a:xfrm>
          <a:prstGeom prst="wedgeRoundRectCallout">
            <a:avLst>
              <a:gd fmla="val -2994" name="adj1"/>
              <a:gd fmla="val 115553" name="adj2"/>
              <a:gd fmla="val 0" name="adj3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讀取input.txt的內容到input_string變數。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45" name="Google Shape;945;p68"/>
          <p:cNvSpPr/>
          <p:nvPr/>
        </p:nvSpPr>
        <p:spPr>
          <a:xfrm>
            <a:off x="5838425" y="4730425"/>
            <a:ext cx="2818500" cy="1369500"/>
          </a:xfrm>
          <a:prstGeom prst="wedgeRoundRectCallout">
            <a:avLst>
              <a:gd fmla="val -46699" name="adj1"/>
              <a:gd fmla="val -68998" name="adj2"/>
              <a:gd fmla="val 0" name="adj3"/>
            </a:avLst>
          </a:prstGeom>
          <a:solidFill>
            <a:srgbClr val="43434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以唯獨模式</a:t>
            </a:r>
            <a:br>
              <a:rPr lang="zh-TW" sz="2400">
                <a:solidFill>
                  <a:srgbClr val="FFFFFF"/>
                </a:solidFill>
              </a:rPr>
            </a:br>
            <a:r>
              <a:rPr lang="zh-TW" sz="2400">
                <a:solidFill>
                  <a:srgbClr val="FFFFFF"/>
                </a:solidFill>
              </a:rPr>
              <a:t>開啟input.txt檔案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46" name="Google Shape;946;p68"/>
          <p:cNvSpPr/>
          <p:nvPr/>
        </p:nvSpPr>
        <p:spPr>
          <a:xfrm>
            <a:off x="1811950" y="5379850"/>
            <a:ext cx="2818500" cy="1369500"/>
          </a:xfrm>
          <a:prstGeom prst="wedgeRoundRectCallout">
            <a:avLst>
              <a:gd fmla="val -25577" name="adj1"/>
              <a:gd fmla="val -91126" name="adj2"/>
              <a:gd fmla="val 0" name="adj3"/>
            </a:avLst>
          </a:prstGeom>
          <a:solidFill>
            <a:srgbClr val="43434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讀取檔案內容到input_string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6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952" name="Google Shape;95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200" y="1144300"/>
            <a:ext cx="7105650" cy="5181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3" name="Google Shape;953;p6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</a:t>
            </a:r>
            <a:r>
              <a:rPr lang="zh-TW"/>
              <a:t>AI</a:t>
            </a:r>
            <a:r>
              <a:rPr lang="zh-TW"/>
              <a:t>解讀程式碼細節 (1/2)</a:t>
            </a:r>
            <a:endParaRPr/>
          </a:p>
        </p:txBody>
      </p:sp>
      <p:sp>
        <p:nvSpPr>
          <p:cNvPr id="954" name="Google Shape;954;p6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55" name="Google Shape;955;p6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6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69"/>
          <p:cNvSpPr/>
          <p:nvPr/>
        </p:nvSpPr>
        <p:spPr>
          <a:xfrm>
            <a:off x="2265181" y="2015500"/>
            <a:ext cx="2244300" cy="894900"/>
          </a:xfrm>
          <a:prstGeom prst="wedgeRoundRectCallout">
            <a:avLst>
              <a:gd fmla="val -17981" name="adj1"/>
              <a:gd fmla="val 8962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選取要解釋的Code Block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58" name="Google Shape;958;p69"/>
          <p:cNvSpPr/>
          <p:nvPr/>
        </p:nvSpPr>
        <p:spPr>
          <a:xfrm>
            <a:off x="5764475" y="2910400"/>
            <a:ext cx="398100" cy="41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59" name="Google Shape;959;p69"/>
          <p:cNvSpPr/>
          <p:nvPr/>
        </p:nvSpPr>
        <p:spPr>
          <a:xfrm>
            <a:off x="5121278" y="1634850"/>
            <a:ext cx="1783500" cy="679200"/>
          </a:xfrm>
          <a:prstGeom prst="wedgeRoundRectCallout">
            <a:avLst>
              <a:gd fmla="val 4843" name="adj1"/>
              <a:gd fmla="val 1072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AI</a:t>
            </a:r>
            <a:r>
              <a:rPr lang="zh-TW" sz="2400">
                <a:solidFill>
                  <a:srgbClr val="FFFFFF"/>
                </a:solidFill>
              </a:rPr>
              <a:t>功能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60" name="Google Shape;960;p69"/>
          <p:cNvSpPr/>
          <p:nvPr/>
        </p:nvSpPr>
        <p:spPr>
          <a:xfrm>
            <a:off x="5764475" y="3597775"/>
            <a:ext cx="1218600" cy="41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61" name="Google Shape;961;p69"/>
          <p:cNvSpPr/>
          <p:nvPr/>
        </p:nvSpPr>
        <p:spPr>
          <a:xfrm>
            <a:off x="5871128" y="4618625"/>
            <a:ext cx="1783500" cy="679200"/>
          </a:xfrm>
          <a:prstGeom prst="wedgeRoundRectCallout">
            <a:avLst>
              <a:gd fmla="val -22696" name="adj1"/>
              <a:gd fmla="val -14810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解釋程式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967" name="Google Shape;96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9701" y="1314812"/>
            <a:ext cx="5362912" cy="48405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68" name="Google Shape;968;p7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用AI解讀程式碼細節 (2/2)</a:t>
            </a:r>
            <a:endParaRPr/>
          </a:p>
        </p:txBody>
      </p:sp>
      <p:sp>
        <p:nvSpPr>
          <p:cNvPr id="969" name="Google Shape;969;p7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70" name="Google Shape;970;p7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7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70"/>
          <p:cNvSpPr/>
          <p:nvPr/>
        </p:nvSpPr>
        <p:spPr>
          <a:xfrm>
            <a:off x="5434507" y="2029169"/>
            <a:ext cx="1888200" cy="2573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73" name="Google Shape;973;p70"/>
          <p:cNvSpPr/>
          <p:nvPr/>
        </p:nvSpPr>
        <p:spPr>
          <a:xfrm>
            <a:off x="3374528" y="3923063"/>
            <a:ext cx="1783500" cy="679200"/>
          </a:xfrm>
          <a:prstGeom prst="wedgeRoundRectCallout">
            <a:avLst>
              <a:gd fmla="val 78909" name="adj1"/>
              <a:gd fmla="val -5149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AI解說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71"/>
          <p:cNvSpPr/>
          <p:nvPr/>
        </p:nvSpPr>
        <p:spPr>
          <a:xfrm>
            <a:off x="6570950" y="1808800"/>
            <a:ext cx="1906200" cy="16356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9" name="Google Shape;97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88" y="0"/>
            <a:ext cx="8087526" cy="5052999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7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1" name="Google Shape;981;p71"/>
          <p:cNvSpPr txBox="1"/>
          <p:nvPr/>
        </p:nvSpPr>
        <p:spPr>
          <a:xfrm>
            <a:off x="715550" y="4915100"/>
            <a:ext cx="7713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200">
                <a:latin typeface="Outfit"/>
                <a:ea typeface="Outfit"/>
                <a:cs typeface="Outfit"/>
                <a:sym typeface="Outfit"/>
              </a:rPr>
              <a:t>實作1-2. 分析檔案並儲存</a:t>
            </a:r>
            <a:endParaRPr b="1" sz="42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82" name="Google Shape;982;p71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72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7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9" name="Google Shape;989;p72"/>
          <p:cNvSpPr txBox="1"/>
          <p:nvPr/>
        </p:nvSpPr>
        <p:spPr>
          <a:xfrm>
            <a:off x="4815513" y="1877475"/>
            <a:ext cx="38781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latin typeface="Outfit"/>
                <a:ea typeface="Outfit"/>
                <a:cs typeface="Outfit"/>
                <a:sym typeface="Outfit"/>
              </a:rPr>
              <a:t>分析檔案並儲存</a:t>
            </a:r>
            <a:endParaRPr b="1" sz="40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90" name="Google Shape;990;p72"/>
          <p:cNvSpPr txBox="1"/>
          <p:nvPr/>
        </p:nvSpPr>
        <p:spPr>
          <a:xfrm>
            <a:off x="4797988" y="2659750"/>
            <a:ext cx="3878100" cy="3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開啟Colab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取得並上傳input.txt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取得並貼上Code Blocks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執行程式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查看output.txt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91" name="Google Shape;991;p72"/>
          <p:cNvSpPr txBox="1"/>
          <p:nvPr/>
        </p:nvSpPr>
        <p:spPr>
          <a:xfrm rot="-899570">
            <a:off x="707023" y="2091460"/>
            <a:ext cx="2379606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準備好了嗎？</a:t>
            </a:r>
            <a:endParaRPr sz="2400">
              <a:solidFill>
                <a:srgbClr val="980000"/>
              </a:solidFill>
            </a:endParaRPr>
          </a:p>
        </p:txBody>
      </p:sp>
      <p:pic>
        <p:nvPicPr>
          <p:cNvPr id="992" name="Google Shape;99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925" y="2728888"/>
            <a:ext cx="2966775" cy="309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7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98" name="Google Shape;998;p7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7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開啟Colab</a:t>
            </a:r>
            <a:endParaRPr/>
          </a:p>
        </p:txBody>
      </p:sp>
      <p:sp>
        <p:nvSpPr>
          <p:cNvPr id="1000" name="Google Shape;1000;p7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7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2" name="Google Shape;100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338" y="1341325"/>
            <a:ext cx="7181316" cy="4758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3" name="Google Shape;1003;p73"/>
          <p:cNvSpPr/>
          <p:nvPr/>
        </p:nvSpPr>
        <p:spPr>
          <a:xfrm>
            <a:off x="1278075" y="1244750"/>
            <a:ext cx="1222200" cy="474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04" name="Google Shape;1004;p73"/>
          <p:cNvSpPr/>
          <p:nvPr/>
        </p:nvSpPr>
        <p:spPr>
          <a:xfrm>
            <a:off x="1768325" y="2063725"/>
            <a:ext cx="2344800" cy="1086000"/>
          </a:xfrm>
          <a:prstGeom prst="wedgeRoundRectCallout">
            <a:avLst>
              <a:gd fmla="val -40478" name="adj1"/>
              <a:gd fmla="val -8853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命名為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「翻譯.ipynb」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7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10" name="Google Shape;1010;p7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7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</a:t>
            </a:r>
            <a:r>
              <a:rPr lang="zh-TW"/>
              <a:t>取得並上傳input.txt</a:t>
            </a:r>
            <a:endParaRPr/>
          </a:p>
        </p:txBody>
      </p:sp>
      <p:sp>
        <p:nvSpPr>
          <p:cNvPr id="1012" name="Google Shape;1012;p7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7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4" name="Google Shape;101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8463" y="2585188"/>
            <a:ext cx="4410075" cy="35147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015" name="Google Shape;1015;p74"/>
          <p:cNvGrpSpPr/>
          <p:nvPr/>
        </p:nvGrpSpPr>
        <p:grpSpPr>
          <a:xfrm>
            <a:off x="715550" y="1481075"/>
            <a:ext cx="5014575" cy="879900"/>
            <a:chOff x="2809425" y="1848975"/>
            <a:chExt cx="5014575" cy="879900"/>
          </a:xfrm>
        </p:grpSpPr>
        <p:sp>
          <p:nvSpPr>
            <p:cNvPr id="1016" name="Google Shape;1016;p74"/>
            <p:cNvSpPr/>
            <p:nvPr/>
          </p:nvSpPr>
          <p:spPr>
            <a:xfrm>
              <a:off x="3404100" y="1851025"/>
              <a:ext cx="4419900" cy="8550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288000" spcFirstLastPara="1" rIns="10800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實作1-2. 分析檔案並儲存</a:t>
              </a:r>
              <a:endParaRPr sz="2400">
                <a:solidFill>
                  <a:srgbClr val="FFFFFF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input.txt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1017" name="Google Shape;1017;p74"/>
            <p:cNvSpPr/>
            <p:nvPr/>
          </p:nvSpPr>
          <p:spPr>
            <a:xfrm>
              <a:off x="2809425" y="1848975"/>
              <a:ext cx="897900" cy="879900"/>
            </a:xfrm>
            <a:prstGeom prst="roundRect">
              <a:avLst>
                <a:gd fmla="val 20852" name="adj"/>
              </a:avLst>
            </a:prstGeom>
            <a:solidFill>
              <a:srgbClr val="FFFFFF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1018" name="Google Shape;1018;p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30900" y="1873925"/>
              <a:ext cx="854950" cy="854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9" name="Google Shape;1019;p74"/>
          <p:cNvSpPr/>
          <p:nvPr/>
        </p:nvSpPr>
        <p:spPr>
          <a:xfrm>
            <a:off x="4343225" y="4575025"/>
            <a:ext cx="1175700" cy="3390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20" name="Google Shape;1020;p74"/>
          <p:cNvSpPr/>
          <p:nvPr/>
        </p:nvSpPr>
        <p:spPr>
          <a:xfrm flipH="1" rot="10800000">
            <a:off x="2423788" y="2548000"/>
            <a:ext cx="1598100" cy="2374200"/>
          </a:xfrm>
          <a:prstGeom prst="bentArrow">
            <a:avLst>
              <a:gd fmla="val 11977" name="adj1"/>
              <a:gd fmla="val 13329" name="adj2"/>
              <a:gd fmla="val 13563" name="adj3"/>
              <a:gd fmla="val 47129" name="adj4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0"/>
          <p:cNvSpPr/>
          <p:nvPr/>
        </p:nvSpPr>
        <p:spPr>
          <a:xfrm>
            <a:off x="795775" y="1746925"/>
            <a:ext cx="1720500" cy="10686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1" name="Google Shape;411;p30"/>
          <p:cNvSpPr txBox="1"/>
          <p:nvPr/>
        </p:nvSpPr>
        <p:spPr>
          <a:xfrm>
            <a:off x="715550" y="4915100"/>
            <a:ext cx="7713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200">
                <a:latin typeface="Outfit"/>
                <a:ea typeface="Outfit"/>
                <a:cs typeface="Outfit"/>
                <a:sym typeface="Outfit"/>
              </a:rPr>
              <a:t>教材來源</a:t>
            </a:r>
            <a:endParaRPr b="1" sz="42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12" name="Google Shape;412;p30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88" y="0"/>
            <a:ext cx="8087526" cy="505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75"/>
          <p:cNvPicPr preferRelativeResize="0"/>
          <p:nvPr/>
        </p:nvPicPr>
        <p:blipFill rotWithShape="1">
          <a:blip r:embed="rId3">
            <a:alphaModFix/>
          </a:blip>
          <a:srcRect b="0" l="25350" r="0" t="0"/>
          <a:stretch/>
        </p:blipFill>
        <p:spPr>
          <a:xfrm>
            <a:off x="3352872" y="1585250"/>
            <a:ext cx="5075675" cy="450322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26" name="Google Shape;1026;p75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7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 取得並貼上Code Blocks</a:t>
            </a:r>
            <a:endParaRPr/>
          </a:p>
        </p:txBody>
      </p:sp>
      <p:sp>
        <p:nvSpPr>
          <p:cNvPr id="1028" name="Google Shape;1028;p7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29" name="Google Shape;1029;p75"/>
          <p:cNvSpPr txBox="1"/>
          <p:nvPr>
            <p:ph idx="1" type="body"/>
          </p:nvPr>
        </p:nvSpPr>
        <p:spPr>
          <a:xfrm>
            <a:off x="715600" y="2598588"/>
            <a:ext cx="3856500" cy="34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zh-TW"/>
              <a:t>讀取input.txt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zh-TW"/>
              <a:t>準備翻譯工具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zh-TW"/>
              <a:t>執行翻譯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AutoNum type="arabicPeriod"/>
            </a:pPr>
            <a:r>
              <a:rPr lang="zh-TW"/>
              <a:t>儲存output.txt</a:t>
            </a:r>
            <a:endParaRPr/>
          </a:p>
        </p:txBody>
      </p:sp>
      <p:sp>
        <p:nvSpPr>
          <p:cNvPr id="1030" name="Google Shape;1030;p75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1" name="Google Shape;1031;p75"/>
          <p:cNvGrpSpPr/>
          <p:nvPr/>
        </p:nvGrpSpPr>
        <p:grpSpPr>
          <a:xfrm>
            <a:off x="715550" y="1408800"/>
            <a:ext cx="5014575" cy="879900"/>
            <a:chOff x="2809425" y="1848975"/>
            <a:chExt cx="5014575" cy="879900"/>
          </a:xfrm>
        </p:grpSpPr>
        <p:sp>
          <p:nvSpPr>
            <p:cNvPr id="1032" name="Google Shape;1032;p75"/>
            <p:cNvSpPr/>
            <p:nvPr/>
          </p:nvSpPr>
          <p:spPr>
            <a:xfrm>
              <a:off x="3404100" y="1851025"/>
              <a:ext cx="4419900" cy="8550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288000" spcFirstLastPara="1" rIns="10800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實作1-2. 分析檔案並儲存</a:t>
              </a:r>
              <a:endParaRPr sz="2400">
                <a:solidFill>
                  <a:srgbClr val="FFFFFF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Code Blocks 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1033" name="Google Shape;1033;p75"/>
            <p:cNvSpPr/>
            <p:nvPr/>
          </p:nvSpPr>
          <p:spPr>
            <a:xfrm>
              <a:off x="2809425" y="1848975"/>
              <a:ext cx="897900" cy="879900"/>
            </a:xfrm>
            <a:prstGeom prst="roundRect">
              <a:avLst>
                <a:gd fmla="val 20852" name="adj"/>
              </a:avLst>
            </a:prstGeom>
            <a:solidFill>
              <a:srgbClr val="FFFFFF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1034" name="Google Shape;1034;p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30900" y="1873925"/>
              <a:ext cx="854950" cy="854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5" name="Google Shape;1035;p75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75"/>
          <p:cNvSpPr/>
          <p:nvPr/>
        </p:nvSpPr>
        <p:spPr>
          <a:xfrm>
            <a:off x="5108875" y="5002475"/>
            <a:ext cx="2857500" cy="1000800"/>
          </a:xfrm>
          <a:prstGeom prst="wedgeRoundRectCallout">
            <a:avLst>
              <a:gd fmla="val -28788" name="adj1"/>
              <a:gd fmla="val -8803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逐步從GitHub複製並貼上到Colab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7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7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4. 執行程式</a:t>
            </a:r>
            <a:endParaRPr/>
          </a:p>
        </p:txBody>
      </p:sp>
      <p:sp>
        <p:nvSpPr>
          <p:cNvPr id="1043" name="Google Shape;1043;p7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44" name="Google Shape;1044;p7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7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6" name="Google Shape;104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425" y="2166300"/>
            <a:ext cx="5915339" cy="393362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7" name="Google Shape;1047;p76"/>
          <p:cNvSpPr/>
          <p:nvPr/>
        </p:nvSpPr>
        <p:spPr>
          <a:xfrm>
            <a:off x="2894100" y="2262175"/>
            <a:ext cx="2244000" cy="4581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48" name="Google Shape;1048;p76"/>
          <p:cNvSpPr/>
          <p:nvPr/>
        </p:nvSpPr>
        <p:spPr>
          <a:xfrm>
            <a:off x="2652483" y="1188125"/>
            <a:ext cx="4003200" cy="680400"/>
          </a:xfrm>
          <a:prstGeom prst="wedgeRoundRectCallout">
            <a:avLst>
              <a:gd fmla="val -16281" name="adj1"/>
              <a:gd fmla="val 10785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Runtime &gt; Run all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049" name="Google Shape;1049;p76"/>
          <p:cNvSpPr/>
          <p:nvPr/>
        </p:nvSpPr>
        <p:spPr>
          <a:xfrm>
            <a:off x="4425358" y="5419525"/>
            <a:ext cx="4003200" cy="680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52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191919"/>
                </a:solidFill>
              </a:rPr>
              <a:t>也可以按快速鍵Ctrl + F9</a:t>
            </a:r>
            <a:endParaRPr sz="2400">
              <a:solidFill>
                <a:srgbClr val="191919"/>
              </a:solidFill>
            </a:endParaRPr>
          </a:p>
        </p:txBody>
      </p:sp>
      <p:pic>
        <p:nvPicPr>
          <p:cNvPr descr="slide infomation" id="1050" name="Google Shape;1050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0226" y="5358951"/>
            <a:ext cx="801575" cy="80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7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5. 查看output.txt</a:t>
            </a:r>
            <a:endParaRPr/>
          </a:p>
        </p:txBody>
      </p:sp>
      <p:sp>
        <p:nvSpPr>
          <p:cNvPr id="1057" name="Google Shape;1057;p7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58" name="Google Shape;1058;p7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7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0" name="Google Shape;106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288" y="1341325"/>
            <a:ext cx="7261623" cy="4758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1" name="Google Shape;1061;p77"/>
          <p:cNvSpPr/>
          <p:nvPr/>
        </p:nvSpPr>
        <p:spPr>
          <a:xfrm>
            <a:off x="1139300" y="2976550"/>
            <a:ext cx="2244000" cy="4581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62" name="Google Shape;1062;p77"/>
          <p:cNvSpPr/>
          <p:nvPr/>
        </p:nvSpPr>
        <p:spPr>
          <a:xfrm>
            <a:off x="1212275" y="3703600"/>
            <a:ext cx="2857500" cy="1383600"/>
          </a:xfrm>
          <a:prstGeom prst="wedgeRoundRectCallout">
            <a:avLst>
              <a:gd fmla="val -28031" name="adj1"/>
              <a:gd fmla="val -7594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如果執行完成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會看到output.txt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滑鼠左鍵雙擊開啟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063" name="Google Shape;1063;p77"/>
          <p:cNvSpPr/>
          <p:nvPr/>
        </p:nvSpPr>
        <p:spPr>
          <a:xfrm>
            <a:off x="6345600" y="1980750"/>
            <a:ext cx="2021100" cy="5844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64" name="Google Shape;1064;p77"/>
          <p:cNvSpPr/>
          <p:nvPr/>
        </p:nvSpPr>
        <p:spPr>
          <a:xfrm>
            <a:off x="5571050" y="2880975"/>
            <a:ext cx="2857500" cy="1383600"/>
          </a:xfrm>
          <a:prstGeom prst="wedgeRoundRectCallout">
            <a:avLst>
              <a:gd fmla="val 15151" name="adj1"/>
              <a:gd fmla="val -7986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2. 可以看到output.txt的內容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7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7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7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7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73" name="Google Shape;1073;p7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https://www.ptt.cc/bbs/RealPlaying/M.1296817299.A.3D1.html</a:t>
            </a:r>
            <a:endParaRPr/>
          </a:p>
        </p:txBody>
      </p:sp>
      <p:sp>
        <p:nvSpPr>
          <p:cNvPr id="1074" name="Google Shape;1074;p78"/>
          <p:cNvSpPr/>
          <p:nvPr/>
        </p:nvSpPr>
        <p:spPr>
          <a:xfrm>
            <a:off x="1342150" y="941675"/>
            <a:ext cx="7086300" cy="1407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612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I tripped and fell in the mud. I looked up and saw the face of a kindly grandmother. I reached for her hand and...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she kicked me right in the teeth.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075" name="Google Shape;1075;p78"/>
          <p:cNvSpPr/>
          <p:nvPr/>
        </p:nvSpPr>
        <p:spPr>
          <a:xfrm>
            <a:off x="1342150" y="3122050"/>
            <a:ext cx="7086300" cy="193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612000" spcFirstLastPara="1" rIns="0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/>
              <a:t>我絆了一跤，跌倒在泥巴裡。我抬起頭，看到了慈祥的奶奶的臉。我伸手抓住她的手，然後</a:t>
            </a:r>
            <a:endParaRPr sz="24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0000"/>
                </a:solidFill>
              </a:rPr>
              <a:t>……她踢了我的牙齒。</a:t>
            </a:r>
            <a:endParaRPr b="1" sz="3200">
              <a:solidFill>
                <a:srgbClr val="FF0000"/>
              </a:solidFill>
            </a:endParaRPr>
          </a:p>
        </p:txBody>
      </p:sp>
      <p:sp>
        <p:nvSpPr>
          <p:cNvPr id="1076" name="Google Shape;1076;p78"/>
          <p:cNvSpPr/>
          <p:nvPr/>
        </p:nvSpPr>
        <p:spPr>
          <a:xfrm>
            <a:off x="1450401" y="630525"/>
            <a:ext cx="20022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input.txt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077" name="Google Shape;107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363975"/>
            <a:ext cx="1212300" cy="12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78"/>
          <p:cNvSpPr/>
          <p:nvPr/>
        </p:nvSpPr>
        <p:spPr>
          <a:xfrm>
            <a:off x="1450401" y="2566050"/>
            <a:ext cx="2002200" cy="679200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216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output.txt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079" name="Google Shape;1079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550" y="2299500"/>
            <a:ext cx="1212300" cy="12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78"/>
          <p:cNvSpPr/>
          <p:nvPr/>
        </p:nvSpPr>
        <p:spPr>
          <a:xfrm flipH="1" rot="5400000">
            <a:off x="4639600" y="2619175"/>
            <a:ext cx="796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1" name="Google Shape;1081;p78"/>
          <p:cNvGrpSpPr/>
          <p:nvPr/>
        </p:nvGrpSpPr>
        <p:grpSpPr>
          <a:xfrm>
            <a:off x="3763900" y="5123250"/>
            <a:ext cx="4664650" cy="879900"/>
            <a:chOff x="3763900" y="5123250"/>
            <a:chExt cx="4664650" cy="879900"/>
          </a:xfrm>
        </p:grpSpPr>
        <p:sp>
          <p:nvSpPr>
            <p:cNvPr id="1082" name="Google Shape;1082;p78"/>
            <p:cNvSpPr/>
            <p:nvPr/>
          </p:nvSpPr>
          <p:spPr>
            <a:xfrm>
              <a:off x="4295150" y="5148725"/>
              <a:ext cx="4133400" cy="808200"/>
            </a:xfrm>
            <a:prstGeom prst="roundRect">
              <a:avLst>
                <a:gd fmla="val 16667" name="adj"/>
              </a:avLst>
            </a:prstGeom>
            <a:solidFill>
              <a:srgbClr val="6AA84F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432000" spcFirstLastPara="1" rIns="108000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FFFF"/>
                  </a:solidFill>
                </a:rPr>
                <a:t>成就</a:t>
              </a:r>
              <a:endParaRPr sz="2000">
                <a:solidFill>
                  <a:srgbClr val="FFFFFF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FFFFFF"/>
                  </a:solidFill>
                </a:rPr>
                <a:t>機器翻譯踢牙老奶奶</a:t>
              </a:r>
              <a:endParaRPr b="1" sz="2400">
                <a:solidFill>
                  <a:srgbClr val="FFFFFF"/>
                </a:solidFill>
              </a:endParaRPr>
            </a:p>
          </p:txBody>
        </p:sp>
        <p:sp>
          <p:nvSpPr>
            <p:cNvPr id="1083" name="Google Shape;1083;p78"/>
            <p:cNvSpPr/>
            <p:nvPr/>
          </p:nvSpPr>
          <p:spPr>
            <a:xfrm>
              <a:off x="3763900" y="5123250"/>
              <a:ext cx="897900" cy="879900"/>
            </a:xfrm>
            <a:prstGeom prst="roundRect">
              <a:avLst>
                <a:gd fmla="val 50000" name="adj"/>
              </a:avLst>
            </a:prstGeom>
            <a:solidFill>
              <a:srgbClr val="F1C232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1084" name="Google Shape;1084;p7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68975" y="5219325"/>
              <a:ext cx="687750" cy="6877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79"/>
          <p:cNvSpPr txBox="1"/>
          <p:nvPr>
            <p:ph idx="1" type="body"/>
          </p:nvPr>
        </p:nvSpPr>
        <p:spPr>
          <a:xfrm>
            <a:off x="715550" y="1727525"/>
            <a:ext cx="6394500" cy="413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有說法認為這句是雙關了英文習語「</a:t>
            </a:r>
            <a:r>
              <a:rPr b="1" lang="zh-TW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(a) kick in the teeth</a:t>
            </a:r>
            <a:r>
              <a:rPr lang="zh-TW"/>
              <a:t>」（</a:t>
            </a:r>
            <a:r>
              <a:rPr b="1" lang="zh-TW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指很需要幫助時卻遭到了惡劣的待遇，嚴重的打擊</a:t>
            </a:r>
            <a:r>
              <a:rPr lang="zh-TW"/>
              <a:t>），但其實根據原文的上下文，角色的確是被老奶奶踢，接連被捲入多人群架裡。</a:t>
            </a:r>
            <a:endParaRPr/>
          </a:p>
        </p:txBody>
      </p:sp>
      <p:sp>
        <p:nvSpPr>
          <p:cNvPr id="1090" name="Google Shape;1090;p79"/>
          <p:cNvSpPr txBox="1"/>
          <p:nvPr>
            <p:ph type="title"/>
          </p:nvPr>
        </p:nvSpPr>
        <p:spPr>
          <a:xfrm>
            <a:off x="715550" y="6435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踢、踢牙？</a:t>
            </a:r>
            <a:endParaRPr/>
          </a:p>
        </p:txBody>
      </p:sp>
      <p:sp>
        <p:nvSpPr>
          <p:cNvPr id="1091" name="Google Shape;1091;p7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92" name="Google Shape;1092;p7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https://zh.moegirl.tw/%E8%B8%A2%E7%89%99%E8%80%81%E5%A5%B6%E5%A5%B6</a:t>
            </a:r>
            <a:r>
              <a:rPr lang="zh-TW"/>
              <a:t> </a:t>
            </a:r>
            <a:endParaRPr/>
          </a:p>
        </p:txBody>
      </p:sp>
      <p:sp>
        <p:nvSpPr>
          <p:cNvPr id="1093" name="Google Shape;1093;p79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4" name="Google Shape;10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50" y="1617775"/>
            <a:ext cx="6394400" cy="23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4651" y="2704475"/>
            <a:ext cx="1882271" cy="3439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80"/>
          <p:cNvSpPr txBox="1"/>
          <p:nvPr>
            <p:ph idx="4294967295" type="body"/>
          </p:nvPr>
        </p:nvSpPr>
        <p:spPr>
          <a:xfrm>
            <a:off x="4020625" y="1641850"/>
            <a:ext cx="3412200" cy="17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3200"/>
              <a:t>NEXT PART:</a:t>
            </a:r>
            <a:endParaRPr sz="3200"/>
          </a:p>
        </p:txBody>
      </p:sp>
      <p:sp>
        <p:nvSpPr>
          <p:cNvPr id="1101" name="Google Shape;1101;p80"/>
          <p:cNvSpPr txBox="1"/>
          <p:nvPr>
            <p:ph idx="4294967295" type="title"/>
          </p:nvPr>
        </p:nvSpPr>
        <p:spPr>
          <a:xfrm>
            <a:off x="4452225" y="2381800"/>
            <a:ext cx="41592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/>
              <a:t>2. </a:t>
            </a:r>
            <a:r>
              <a:rPr lang="zh-TW" sz="4200"/>
              <a:t>命名實體篇</a:t>
            </a:r>
            <a:endParaRPr sz="1600"/>
          </a:p>
        </p:txBody>
      </p:sp>
      <p:sp>
        <p:nvSpPr>
          <p:cNvPr id="1102" name="Google Shape;1102;p8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03" name="Google Shape;110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000" y="4653003"/>
            <a:ext cx="3202725" cy="7248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04" name="Google Shape;1104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75" y="1253825"/>
            <a:ext cx="3056075" cy="50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3636" y="1810414"/>
            <a:ext cx="2509800" cy="2509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10" name="Google Shape;1110;p8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11" name="Google Shape;1111;p81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12" name="Google Shape;1112;p81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113" name="Google Shape;1113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81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16" name="Google Shape;1116;p81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6"/>
              </a:rPr>
              <a:t>blog@pulipuli.info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117" name="Google Shape;1117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81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119" name="Google Shape;1119;p81"/>
          <p:cNvGrpSpPr/>
          <p:nvPr/>
        </p:nvGrpSpPr>
        <p:grpSpPr>
          <a:xfrm>
            <a:off x="634835" y="4863143"/>
            <a:ext cx="3127558" cy="1131729"/>
            <a:chOff x="2460779" y="433075"/>
            <a:chExt cx="4222435" cy="692401"/>
          </a:xfrm>
        </p:grpSpPr>
        <p:sp>
          <p:nvSpPr>
            <p:cNvPr id="1120" name="Google Shape;1120;p81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1121" name="Google Shape;1121;p81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9"/>
                </a:rPr>
                <a:t>https://l.pulipuli.info</a:t>
              </a:r>
              <a:br>
                <a:rPr b="1" lang="zh-TW" sz="20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10"/>
                </a:rPr>
              </a:br>
              <a:r>
                <a:rPr b="1" lang="zh-TW" sz="20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11"/>
                </a:rPr>
                <a:t>/24/nsysu</a:t>
              </a:r>
              <a:endParaRPr b="1" sz="20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1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0" name="Google Shape;420;p31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不推薦行動裝置</a:t>
            </a:r>
            <a:endParaRPr/>
          </a:p>
        </p:txBody>
      </p:sp>
      <p:sp>
        <p:nvSpPr>
          <p:cNvPr id="421" name="Google Shape;421;p31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以電腦為主</a:t>
            </a:r>
            <a:endParaRPr/>
          </a:p>
        </p:txBody>
      </p:sp>
      <p:sp>
        <p:nvSpPr>
          <p:cNvPr id="422" name="Google Shape;422;p31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Linux</a:t>
            </a:r>
            <a:r>
              <a:rPr lang="zh-TW"/>
              <a:t>、Mac、Windows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必須連網！</a:t>
            </a:r>
            <a:endParaRPr/>
          </a:p>
        </p:txBody>
      </p:sp>
      <p:sp>
        <p:nvSpPr>
          <p:cNvPr id="423" name="Google Shape;423;p31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可以拿來看投影片或是作筆記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實際操作會很痛苦</a:t>
            </a:r>
            <a:endParaRPr/>
          </a:p>
        </p:txBody>
      </p:sp>
      <p:sp>
        <p:nvSpPr>
          <p:cNvPr id="424" name="Google Shape;424;p3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設備準備</a:t>
            </a:r>
            <a:endParaRPr/>
          </a:p>
        </p:txBody>
      </p:sp>
      <p:sp>
        <p:nvSpPr>
          <p:cNvPr id="425" name="Google Shape;425;p31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https://www.flaticon.com/</a:t>
            </a:r>
            <a:r>
              <a:rPr lang="zh-TW"/>
              <a:t> </a:t>
            </a:r>
            <a:endParaRPr/>
          </a:p>
        </p:txBody>
      </p:sp>
      <p:grpSp>
        <p:nvGrpSpPr>
          <p:cNvPr id="426" name="Google Shape;426;p31"/>
          <p:cNvGrpSpPr/>
          <p:nvPr/>
        </p:nvGrpSpPr>
        <p:grpSpPr>
          <a:xfrm>
            <a:off x="1068200" y="3354525"/>
            <a:ext cx="2921450" cy="2648625"/>
            <a:chOff x="940375" y="3092925"/>
            <a:chExt cx="2921450" cy="2648625"/>
          </a:xfrm>
        </p:grpSpPr>
        <p:pic>
          <p:nvPicPr>
            <p:cNvPr id="427" name="Google Shape;42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40375" y="3092925"/>
              <a:ext cx="1497825" cy="1497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64000" y="4243725"/>
              <a:ext cx="1497825" cy="1497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lide ok checked green" id="429" name="Google Shape;429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927418" y="3910452"/>
              <a:ext cx="1124026" cy="11240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0" name="Google Shape;430;p31"/>
          <p:cNvGrpSpPr/>
          <p:nvPr/>
        </p:nvGrpSpPr>
        <p:grpSpPr>
          <a:xfrm>
            <a:off x="5095950" y="3596500"/>
            <a:ext cx="3096101" cy="2492074"/>
            <a:chOff x="4886050" y="3387450"/>
            <a:chExt cx="3096101" cy="2492074"/>
          </a:xfrm>
        </p:grpSpPr>
        <p:pic>
          <p:nvPicPr>
            <p:cNvPr id="431" name="Google Shape;431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84325" y="3387450"/>
              <a:ext cx="1497825" cy="1497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3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86050" y="4381699"/>
              <a:ext cx="1497825" cy="1497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lide error bad" id="433" name="Google Shape;433;p3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04722" y="4157219"/>
              <a:ext cx="1124025" cy="112400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課程網站</a:t>
            </a:r>
            <a:endParaRPr/>
          </a:p>
        </p:txBody>
      </p:sp>
      <p:sp>
        <p:nvSpPr>
          <p:cNvPr id="441" name="Google Shape;441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2" name="Google Shape;442;p3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1125" y="1341325"/>
            <a:ext cx="1703250" cy="1703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32"/>
          <p:cNvGrpSpPr/>
          <p:nvPr/>
        </p:nvGrpSpPr>
        <p:grpSpPr>
          <a:xfrm>
            <a:off x="3362340" y="1846750"/>
            <a:ext cx="4250726" cy="692401"/>
            <a:chOff x="2460779" y="433075"/>
            <a:chExt cx="4222435" cy="692401"/>
          </a:xfrm>
        </p:grpSpPr>
        <p:sp>
          <p:nvSpPr>
            <p:cNvPr id="445" name="Google Shape;445;p32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446" name="Google Shape;446;p32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4"/>
                </a:rPr>
                <a:t>https://l.pulipuli.info/24/nsysu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pic>
        <p:nvPicPr>
          <p:cNvPr id="447" name="Google Shape;447;p32"/>
          <p:cNvPicPr preferRelativeResize="0"/>
          <p:nvPr/>
        </p:nvPicPr>
        <p:blipFill rotWithShape="1">
          <a:blip r:embed="rId5">
            <a:alphaModFix/>
          </a:blip>
          <a:srcRect b="20331" l="0" r="0" t="0"/>
          <a:stretch/>
        </p:blipFill>
        <p:spPr>
          <a:xfrm>
            <a:off x="1837100" y="3292624"/>
            <a:ext cx="5670702" cy="313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3"/>
          <p:cNvSpPr/>
          <p:nvPr/>
        </p:nvSpPr>
        <p:spPr>
          <a:xfrm>
            <a:off x="2600525" y="1788175"/>
            <a:ext cx="1906200" cy="12438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3" name="Google Shape;45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88" y="0"/>
            <a:ext cx="8087526" cy="505299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3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5" name="Google Shape;455;p33"/>
          <p:cNvSpPr txBox="1"/>
          <p:nvPr/>
        </p:nvSpPr>
        <p:spPr>
          <a:xfrm>
            <a:off x="715550" y="4915100"/>
            <a:ext cx="7713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200">
                <a:latin typeface="Outfit"/>
                <a:ea typeface="Outfit"/>
                <a:cs typeface="Outfit"/>
                <a:sym typeface="Outfit"/>
              </a:rPr>
              <a:t>實作1-1. 開啟Colab</a:t>
            </a:r>
            <a:endParaRPr b="1" sz="42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56" name="Google Shape;456;p33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課程網站連結</a:t>
            </a:r>
            <a:endParaRPr/>
          </a:p>
        </p:txBody>
      </p:sp>
      <p:sp>
        <p:nvSpPr>
          <p:cNvPr id="463" name="Google Shape;463;p3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4" name="Google Shape;464;p3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https://colab.research.google.com/</a:t>
            </a:r>
            <a:r>
              <a:rPr lang="zh-TW"/>
              <a:t> </a:t>
            </a:r>
            <a:endParaRPr/>
          </a:p>
        </p:txBody>
      </p:sp>
      <p:sp>
        <p:nvSpPr>
          <p:cNvPr id="465" name="Google Shape;465;p3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6" name="Google Shape;466;p34"/>
          <p:cNvGrpSpPr/>
          <p:nvPr/>
        </p:nvGrpSpPr>
        <p:grpSpPr>
          <a:xfrm>
            <a:off x="715550" y="1381875"/>
            <a:ext cx="4728075" cy="879900"/>
            <a:chOff x="2809425" y="1848975"/>
            <a:chExt cx="4728075" cy="879900"/>
          </a:xfrm>
        </p:grpSpPr>
        <p:sp>
          <p:nvSpPr>
            <p:cNvPr id="467" name="Google Shape;467;p34"/>
            <p:cNvSpPr/>
            <p:nvPr/>
          </p:nvSpPr>
          <p:spPr>
            <a:xfrm>
              <a:off x="3404100" y="1938900"/>
              <a:ext cx="4133400" cy="6792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288000" spcFirstLastPara="1" rIns="10800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實作1-1. 開啟Colab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468" name="Google Shape;468;p34"/>
            <p:cNvSpPr/>
            <p:nvPr/>
          </p:nvSpPr>
          <p:spPr>
            <a:xfrm>
              <a:off x="2809425" y="1848975"/>
              <a:ext cx="897900" cy="879900"/>
            </a:xfrm>
            <a:prstGeom prst="roundRect">
              <a:avLst>
                <a:gd fmla="val 20852" name="adj"/>
              </a:avLst>
            </a:prstGeom>
            <a:solidFill>
              <a:srgbClr val="FFFFFF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469" name="Google Shape;469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30900" y="1873925"/>
              <a:ext cx="854950" cy="854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0" name="Google Shape;4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1475" y="2261775"/>
            <a:ext cx="4617069" cy="38381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1" name="Google Shape;471;p34"/>
          <p:cNvSpPr/>
          <p:nvPr/>
        </p:nvSpPr>
        <p:spPr>
          <a:xfrm>
            <a:off x="4322900" y="4238025"/>
            <a:ext cx="3091500" cy="879900"/>
          </a:xfrm>
          <a:prstGeom prst="roundRect">
            <a:avLst>
              <a:gd fmla="val 1292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472" name="Google Shape;472;p34"/>
          <p:cNvSpPr/>
          <p:nvPr/>
        </p:nvSpPr>
        <p:spPr>
          <a:xfrm flipH="1" rot="10800000">
            <a:off x="2437400" y="2455675"/>
            <a:ext cx="1598100" cy="2374200"/>
          </a:xfrm>
          <a:prstGeom prst="bentArrow">
            <a:avLst>
              <a:gd fmla="val 11977" name="adj1"/>
              <a:gd fmla="val 13329" name="adj2"/>
              <a:gd fmla="val 13563" name="adj3"/>
              <a:gd fmla="val 47129" name="adj4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